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4"/>
  </p:notesMasterIdLst>
  <p:sldIdLst>
    <p:sldId id="256" r:id="rId2"/>
    <p:sldId id="278" r:id="rId3"/>
    <p:sldId id="257" r:id="rId4"/>
    <p:sldId id="258" r:id="rId5"/>
    <p:sldId id="259" r:id="rId6"/>
    <p:sldId id="260" r:id="rId7"/>
    <p:sldId id="281" r:id="rId8"/>
    <p:sldId id="276" r:id="rId9"/>
    <p:sldId id="261" r:id="rId10"/>
    <p:sldId id="262" r:id="rId11"/>
    <p:sldId id="263" r:id="rId12"/>
    <p:sldId id="264" r:id="rId13"/>
    <p:sldId id="265" r:id="rId14"/>
    <p:sldId id="277" r:id="rId15"/>
    <p:sldId id="266" r:id="rId16"/>
    <p:sldId id="267" r:id="rId17"/>
    <p:sldId id="280" r:id="rId18"/>
    <p:sldId id="271" r:id="rId19"/>
    <p:sldId id="274" r:id="rId20"/>
    <p:sldId id="272" r:id="rId21"/>
    <p:sldId id="279" r:id="rId22"/>
    <p:sldId id="269"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774" autoAdjust="0"/>
  </p:normalViewPr>
  <p:slideViewPr>
    <p:cSldViewPr>
      <p:cViewPr varScale="1">
        <p:scale>
          <a:sx n="127" d="100"/>
          <a:sy n="127" d="100"/>
        </p:scale>
        <p:origin x="-32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933946276929414"/>
          <c:y val="8.7730113320149364E-2"/>
          <c:w val="0.65578186198782229"/>
          <c:h val="0.77455469643445229"/>
        </c:manualLayout>
      </c:layout>
      <c:barChart>
        <c:barDir val="col"/>
        <c:grouping val="clustered"/>
        <c:varyColors val="0"/>
        <c:ser>
          <c:idx val="0"/>
          <c:order val="0"/>
          <c:tx>
            <c:strRef>
              <c:f>Graphs!$B$15</c:f>
              <c:strCache>
                <c:ptCount val="1"/>
                <c:pt idx="0">
                  <c:v>CO Emissions</c:v>
                </c:pt>
              </c:strCache>
            </c:strRef>
          </c:tx>
          <c:invertIfNegative val="0"/>
          <c:cat>
            <c:numRef>
              <c:f>Graphs!$C$14:$I$14</c:f>
              <c:numCache>
                <c:formatCode>mmm\-yy</c:formatCode>
                <c:ptCount val="7"/>
                <c:pt idx="0">
                  <c:v>41974</c:v>
                </c:pt>
                <c:pt idx="1">
                  <c:v>42005</c:v>
                </c:pt>
                <c:pt idx="2">
                  <c:v>42036</c:v>
                </c:pt>
                <c:pt idx="3">
                  <c:v>42064</c:v>
                </c:pt>
                <c:pt idx="4">
                  <c:v>42095</c:v>
                </c:pt>
                <c:pt idx="5">
                  <c:v>42125</c:v>
                </c:pt>
                <c:pt idx="6">
                  <c:v>42156</c:v>
                </c:pt>
              </c:numCache>
            </c:numRef>
          </c:cat>
          <c:val>
            <c:numRef>
              <c:f>Graphs!$C$15:$I$15</c:f>
              <c:numCache>
                <c:formatCode>_(* #,##0.00_);_(* \(#,##0.00\);_(* "-"??_);_(@_)</c:formatCode>
                <c:ptCount val="7"/>
                <c:pt idx="0">
                  <c:v>197.14716088467171</c:v>
                </c:pt>
                <c:pt idx="1">
                  <c:v>143.01161616606996</c:v>
                </c:pt>
                <c:pt idx="2">
                  <c:v>111.25493835870121</c:v>
                </c:pt>
                <c:pt idx="3">
                  <c:v>0</c:v>
                </c:pt>
                <c:pt idx="4">
                  <c:v>0</c:v>
                </c:pt>
                <c:pt idx="5">
                  <c:v>0</c:v>
                </c:pt>
                <c:pt idx="6">
                  <c:v>0</c:v>
                </c:pt>
              </c:numCache>
            </c:numRef>
          </c:val>
        </c:ser>
        <c:ser>
          <c:idx val="1"/>
          <c:order val="1"/>
          <c:tx>
            <c:strRef>
              <c:f>Graphs!$B$16</c:f>
              <c:strCache>
                <c:ptCount val="1"/>
                <c:pt idx="0">
                  <c:v>CO saved</c:v>
                </c:pt>
              </c:strCache>
            </c:strRef>
          </c:tx>
          <c:invertIfNegative val="0"/>
          <c:cat>
            <c:numRef>
              <c:f>Graphs!$C$14:$I$14</c:f>
              <c:numCache>
                <c:formatCode>mmm\-yy</c:formatCode>
                <c:ptCount val="7"/>
                <c:pt idx="0">
                  <c:v>41974</c:v>
                </c:pt>
                <c:pt idx="1">
                  <c:v>42005</c:v>
                </c:pt>
                <c:pt idx="2">
                  <c:v>42036</c:v>
                </c:pt>
                <c:pt idx="3">
                  <c:v>42064</c:v>
                </c:pt>
                <c:pt idx="4">
                  <c:v>42095</c:v>
                </c:pt>
                <c:pt idx="5">
                  <c:v>42125</c:v>
                </c:pt>
                <c:pt idx="6">
                  <c:v>42156</c:v>
                </c:pt>
              </c:numCache>
            </c:numRef>
          </c:cat>
          <c:val>
            <c:numRef>
              <c:f>Graphs!$C$16:$I$16</c:f>
              <c:numCache>
                <c:formatCode>0.00</c:formatCode>
                <c:ptCount val="7"/>
                <c:pt idx="0">
                  <c:v>28.133432688407204</c:v>
                </c:pt>
                <c:pt idx="1">
                  <c:v>28.133432688407204</c:v>
                </c:pt>
                <c:pt idx="2">
                  <c:v>6.8202261062805354</c:v>
                </c:pt>
                <c:pt idx="3">
                  <c:v>5.9676978429954675</c:v>
                </c:pt>
                <c:pt idx="4">
                  <c:v>0</c:v>
                </c:pt>
                <c:pt idx="5">
                  <c:v>0</c:v>
                </c:pt>
                <c:pt idx="6">
                  <c:v>0</c:v>
                </c:pt>
              </c:numCache>
            </c:numRef>
          </c:val>
        </c:ser>
        <c:ser>
          <c:idx val="2"/>
          <c:order val="2"/>
          <c:tx>
            <c:strRef>
              <c:f>Graphs!$B$17</c:f>
              <c:strCache>
                <c:ptCount val="1"/>
                <c:pt idx="0">
                  <c:v>NMHC Emissions</c:v>
                </c:pt>
              </c:strCache>
            </c:strRef>
          </c:tx>
          <c:invertIfNegative val="0"/>
          <c:cat>
            <c:numRef>
              <c:f>Graphs!$C$14:$I$14</c:f>
              <c:numCache>
                <c:formatCode>mmm\-yy</c:formatCode>
                <c:ptCount val="7"/>
                <c:pt idx="0">
                  <c:v>41974</c:v>
                </c:pt>
                <c:pt idx="1">
                  <c:v>42005</c:v>
                </c:pt>
                <c:pt idx="2">
                  <c:v>42036</c:v>
                </c:pt>
                <c:pt idx="3">
                  <c:v>42064</c:v>
                </c:pt>
                <c:pt idx="4">
                  <c:v>42095</c:v>
                </c:pt>
                <c:pt idx="5">
                  <c:v>42125</c:v>
                </c:pt>
                <c:pt idx="6">
                  <c:v>42156</c:v>
                </c:pt>
              </c:numCache>
            </c:numRef>
          </c:cat>
          <c:val>
            <c:numRef>
              <c:f>Graphs!$C$17:$I$17</c:f>
              <c:numCache>
                <c:formatCode>_(* #,##0.00_);_(* \(#,##0.00\);_(* "-"??_);_(@_)</c:formatCode>
                <c:ptCount val="7"/>
                <c:pt idx="0">
                  <c:v>45.730799925924622</c:v>
                </c:pt>
                <c:pt idx="1">
                  <c:v>33.173369459778833</c:v>
                </c:pt>
                <c:pt idx="2">
                  <c:v>25.807002769008278</c:v>
                </c:pt>
                <c:pt idx="3">
                  <c:v>0</c:v>
                </c:pt>
                <c:pt idx="4">
                  <c:v>0</c:v>
                </c:pt>
                <c:pt idx="5">
                  <c:v>0</c:v>
                </c:pt>
                <c:pt idx="6">
                  <c:v>0</c:v>
                </c:pt>
              </c:numCache>
            </c:numRef>
          </c:val>
        </c:ser>
        <c:ser>
          <c:idx val="3"/>
          <c:order val="3"/>
          <c:tx>
            <c:strRef>
              <c:f>Graphs!$B$18</c:f>
              <c:strCache>
                <c:ptCount val="1"/>
                <c:pt idx="0">
                  <c:v>NMHC Saved</c:v>
                </c:pt>
              </c:strCache>
            </c:strRef>
          </c:tx>
          <c:invertIfNegative val="0"/>
          <c:cat>
            <c:numRef>
              <c:f>Graphs!$C$14:$I$14</c:f>
              <c:numCache>
                <c:formatCode>mmm\-yy</c:formatCode>
                <c:ptCount val="7"/>
                <c:pt idx="0">
                  <c:v>41974</c:v>
                </c:pt>
                <c:pt idx="1">
                  <c:v>42005</c:v>
                </c:pt>
                <c:pt idx="2">
                  <c:v>42036</c:v>
                </c:pt>
                <c:pt idx="3">
                  <c:v>42064</c:v>
                </c:pt>
                <c:pt idx="4">
                  <c:v>42095</c:v>
                </c:pt>
                <c:pt idx="5">
                  <c:v>42125</c:v>
                </c:pt>
                <c:pt idx="6">
                  <c:v>42156</c:v>
                </c:pt>
              </c:numCache>
            </c:numRef>
          </c:cat>
          <c:val>
            <c:numRef>
              <c:f>Graphs!$C$18:$I$18</c:f>
              <c:numCache>
                <c:formatCode>0.00</c:formatCode>
                <c:ptCount val="7"/>
                <c:pt idx="0">
                  <c:v>6.5259087461859995</c:v>
                </c:pt>
                <c:pt idx="1">
                  <c:v>6.5259087461859995</c:v>
                </c:pt>
                <c:pt idx="2">
                  <c:v>1.5820384839238788</c:v>
                </c:pt>
                <c:pt idx="3">
                  <c:v>1.3842836734333939</c:v>
                </c:pt>
                <c:pt idx="4">
                  <c:v>0</c:v>
                </c:pt>
                <c:pt idx="5">
                  <c:v>0</c:v>
                </c:pt>
                <c:pt idx="6">
                  <c:v>0</c:v>
                </c:pt>
              </c:numCache>
            </c:numRef>
          </c:val>
        </c:ser>
        <c:ser>
          <c:idx val="4"/>
          <c:order val="4"/>
          <c:tx>
            <c:strRef>
              <c:f>Graphs!$B$19</c:f>
              <c:strCache>
                <c:ptCount val="1"/>
                <c:pt idx="0">
                  <c:v>NOx emmissions</c:v>
                </c:pt>
              </c:strCache>
            </c:strRef>
          </c:tx>
          <c:invertIfNegative val="0"/>
          <c:cat>
            <c:numRef>
              <c:f>Graphs!$C$14:$I$14</c:f>
              <c:numCache>
                <c:formatCode>mmm\-yy</c:formatCode>
                <c:ptCount val="7"/>
                <c:pt idx="0">
                  <c:v>41974</c:v>
                </c:pt>
                <c:pt idx="1">
                  <c:v>42005</c:v>
                </c:pt>
                <c:pt idx="2">
                  <c:v>42036</c:v>
                </c:pt>
                <c:pt idx="3">
                  <c:v>42064</c:v>
                </c:pt>
                <c:pt idx="4">
                  <c:v>42095</c:v>
                </c:pt>
                <c:pt idx="5">
                  <c:v>42125</c:v>
                </c:pt>
                <c:pt idx="6">
                  <c:v>42156</c:v>
                </c:pt>
              </c:numCache>
            </c:numRef>
          </c:cat>
          <c:val>
            <c:numRef>
              <c:f>Graphs!$C$19:$I$19</c:f>
              <c:numCache>
                <c:formatCode>0.00</c:formatCode>
                <c:ptCount val="7"/>
                <c:pt idx="0">
                  <c:v>0.30589163830049915</c:v>
                </c:pt>
                <c:pt idx="1">
                  <c:v>0.22189544789149723</c:v>
                </c:pt>
                <c:pt idx="2">
                  <c:v>0.17262209210038978</c:v>
                </c:pt>
                <c:pt idx="3">
                  <c:v>0</c:v>
                </c:pt>
                <c:pt idx="4">
                  <c:v>0</c:v>
                </c:pt>
                <c:pt idx="5">
                  <c:v>0</c:v>
                </c:pt>
                <c:pt idx="6">
                  <c:v>0</c:v>
                </c:pt>
              </c:numCache>
            </c:numRef>
          </c:val>
        </c:ser>
        <c:ser>
          <c:idx val="5"/>
          <c:order val="5"/>
          <c:tx>
            <c:strRef>
              <c:f>Graphs!$B$20</c:f>
              <c:strCache>
                <c:ptCount val="1"/>
                <c:pt idx="0">
                  <c:v>NOx saved </c:v>
                </c:pt>
              </c:strCache>
            </c:strRef>
          </c:tx>
          <c:invertIfNegative val="0"/>
          <c:cat>
            <c:numRef>
              <c:f>Graphs!$C$14:$I$14</c:f>
              <c:numCache>
                <c:formatCode>mmm\-yy</c:formatCode>
                <c:ptCount val="7"/>
                <c:pt idx="0">
                  <c:v>41974</c:v>
                </c:pt>
                <c:pt idx="1">
                  <c:v>42005</c:v>
                </c:pt>
                <c:pt idx="2">
                  <c:v>42036</c:v>
                </c:pt>
                <c:pt idx="3">
                  <c:v>42064</c:v>
                </c:pt>
                <c:pt idx="4">
                  <c:v>42095</c:v>
                </c:pt>
                <c:pt idx="5">
                  <c:v>42125</c:v>
                </c:pt>
                <c:pt idx="6">
                  <c:v>42156</c:v>
                </c:pt>
              </c:numCache>
            </c:numRef>
          </c:cat>
          <c:val>
            <c:numRef>
              <c:f>Graphs!$C$20:$I$20</c:f>
              <c:numCache>
                <c:formatCode>0.00</c:formatCode>
                <c:ptCount val="7"/>
                <c:pt idx="0">
                  <c:v>4.3651563519638795E-2</c:v>
                </c:pt>
                <c:pt idx="1">
                  <c:v>4.3651563519638795E-2</c:v>
                </c:pt>
                <c:pt idx="2">
                  <c:v>1.0582197216882132E-2</c:v>
                </c:pt>
                <c:pt idx="3">
                  <c:v>9.2594225647718662E-3</c:v>
                </c:pt>
                <c:pt idx="4">
                  <c:v>0</c:v>
                </c:pt>
                <c:pt idx="5">
                  <c:v>0</c:v>
                </c:pt>
                <c:pt idx="6">
                  <c:v>0</c:v>
                </c:pt>
              </c:numCache>
            </c:numRef>
          </c:val>
        </c:ser>
        <c:dLbls>
          <c:showLegendKey val="0"/>
          <c:showVal val="0"/>
          <c:showCatName val="0"/>
          <c:showSerName val="0"/>
          <c:showPercent val="0"/>
          <c:showBubbleSize val="0"/>
        </c:dLbls>
        <c:gapWidth val="150"/>
        <c:axId val="192996864"/>
        <c:axId val="192998400"/>
      </c:barChart>
      <c:dateAx>
        <c:axId val="192996864"/>
        <c:scaling>
          <c:orientation val="minMax"/>
        </c:scaling>
        <c:delete val="0"/>
        <c:axPos val="b"/>
        <c:numFmt formatCode="mmm\-yy" sourceLinked="1"/>
        <c:majorTickMark val="none"/>
        <c:minorTickMark val="none"/>
        <c:tickLblPos val="nextTo"/>
        <c:crossAx val="192998400"/>
        <c:crosses val="autoZero"/>
        <c:auto val="1"/>
        <c:lblOffset val="100"/>
        <c:baseTimeUnit val="months"/>
      </c:dateAx>
      <c:valAx>
        <c:axId val="192998400"/>
        <c:scaling>
          <c:orientation val="minMax"/>
        </c:scaling>
        <c:delete val="0"/>
        <c:axPos val="l"/>
        <c:majorGridlines/>
        <c:title>
          <c:tx>
            <c:rich>
              <a:bodyPr/>
              <a:lstStyle/>
              <a:p>
                <a:pPr>
                  <a:defRPr/>
                </a:pPr>
                <a:r>
                  <a:rPr lang="en-US"/>
                  <a:t>Pounds of Pollutants</a:t>
                </a:r>
              </a:p>
              <a:p>
                <a:pPr>
                  <a:defRPr/>
                </a:pPr>
                <a:r>
                  <a:rPr lang="en-US"/>
                  <a:t>Converted from weighed</a:t>
                </a:r>
                <a:r>
                  <a:rPr lang="en-US" baseline="0"/>
                  <a:t> grams per minute</a:t>
                </a:r>
                <a:endParaRPr lang="en-US"/>
              </a:p>
            </c:rich>
          </c:tx>
          <c:layout/>
          <c:overlay val="0"/>
        </c:title>
        <c:numFmt formatCode="_(* #,##0.00_);_(* \(#,##0.00\);_(* &quot;-&quot;??_);_(@_)" sourceLinked="1"/>
        <c:majorTickMark val="none"/>
        <c:minorTickMark val="none"/>
        <c:tickLblPos val="nextTo"/>
        <c:crossAx val="192996864"/>
        <c:crosses val="autoZero"/>
        <c:crossBetween val="between"/>
      </c:valAx>
    </c:plotArea>
    <c:legend>
      <c:legendPos val="r"/>
      <c:layout/>
      <c:overlay val="0"/>
    </c:legend>
    <c:plotVisOnly val="1"/>
    <c:dispBlanksAs val="gap"/>
    <c:showDLblsOverMax val="0"/>
  </c:chart>
  <c:externalData r:id="rId2">
    <c:autoUpdate val="0"/>
  </c:externalData>
  <c:userShapes r:id="rId3"/>
</c:chartSpace>
</file>

<file path=ppt/drawings/_rels/drawing1.xml.rels><?xml version="1.0" encoding="UTF-8" standalone="yes"?>
<Relationships xmlns="http://schemas.openxmlformats.org/package/2006/relationships"><Relationship Id="rId1" Type="http://schemas.openxmlformats.org/officeDocument/2006/relationships/image" Target="../media/image17.png"/></Relationships>
</file>

<file path=ppt/drawings/drawing1.xml><?xml version="1.0" encoding="utf-8"?>
<c:userShapes xmlns:c="http://schemas.openxmlformats.org/drawingml/2006/chart">
  <cdr:relSizeAnchor xmlns:cdr="http://schemas.openxmlformats.org/drawingml/2006/chartDrawing">
    <cdr:from>
      <cdr:x>0.06659</cdr:x>
      <cdr:y>0.01251</cdr:y>
    </cdr:from>
    <cdr:to>
      <cdr:x>0.85715</cdr:x>
      <cdr:y>0.07506</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33400" y="76200"/>
          <a:ext cx="6332840" cy="381000"/>
        </a:xfrm>
        <a:prstGeom xmlns:a="http://schemas.openxmlformats.org/drawingml/2006/main" prst="rect">
          <a:avLst/>
        </a:prstGeom>
      </cdr:spPr>
    </cdr:pic>
  </cdr:relSizeAnchor>
  <cdr:relSizeAnchor xmlns:cdr="http://schemas.openxmlformats.org/drawingml/2006/chartDrawing">
    <cdr:from>
      <cdr:x>0.40904</cdr:x>
      <cdr:y>0.9007</cdr:y>
    </cdr:from>
    <cdr:to>
      <cdr:x>0.5327</cdr:x>
      <cdr:y>0.98827</cdr:y>
    </cdr:to>
    <cdr:sp macro="" textlink="">
      <cdr:nvSpPr>
        <cdr:cNvPr id="3" name="TextBox 2"/>
        <cdr:cNvSpPr txBox="1"/>
      </cdr:nvSpPr>
      <cdr:spPr>
        <a:xfrm xmlns:a="http://schemas.openxmlformats.org/drawingml/2006/main">
          <a:off x="3276600" y="5486400"/>
          <a:ext cx="990600" cy="533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dirty="0" smtClean="0"/>
            <a:t>(March data incomplete)</a:t>
          </a:r>
          <a:endParaRPr lang="en-US" sz="1000" dirty="0"/>
        </a:p>
      </cdr:txBody>
    </cdr:sp>
  </cdr:relSizeAnchor>
  <cdr:relSizeAnchor xmlns:cdr="http://schemas.openxmlformats.org/drawingml/2006/chartDrawing">
    <cdr:from>
      <cdr:x>0.57075</cdr:x>
      <cdr:y>0.91321</cdr:y>
    </cdr:from>
    <cdr:to>
      <cdr:x>0.81807</cdr:x>
      <cdr:y>0.96325</cdr:y>
    </cdr:to>
    <cdr:sp macro="" textlink="">
      <cdr:nvSpPr>
        <cdr:cNvPr id="4" name="TextBox 3"/>
        <cdr:cNvSpPr txBox="1"/>
      </cdr:nvSpPr>
      <cdr:spPr>
        <a:xfrm xmlns:a="http://schemas.openxmlformats.org/drawingml/2006/main">
          <a:off x="4572000" y="5562600"/>
          <a:ext cx="19812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dirty="0" smtClean="0"/>
            <a:t>(No data for Apr – Jun)</a:t>
          </a:r>
          <a:endParaRPr lang="en-US" sz="10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12A27B-C301-4816-9D8F-7B2887A19517}" type="datetimeFigureOut">
              <a:rPr lang="en-US" smtClean="0"/>
              <a:t>6/10/2015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D7072D-1B53-4722-A76C-86FC6B91C1EF}" type="slidenum">
              <a:rPr lang="en-US" smtClean="0"/>
              <a:t>‹#›</a:t>
            </a:fld>
            <a:endParaRPr lang="en-US"/>
          </a:p>
        </p:txBody>
      </p:sp>
    </p:spTree>
    <p:extLst>
      <p:ext uri="{BB962C8B-B14F-4D97-AF65-F5344CB8AC3E}">
        <p14:creationId xmlns:p14="http://schemas.microsoft.com/office/powerpoint/2010/main" val="2347853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Specific</a:t>
            </a:r>
            <a:r>
              <a:rPr lang="en-US" baseline="0" dirty="0" smtClean="0"/>
              <a:t> goal</a:t>
            </a:r>
            <a:endParaRPr lang="en-US" dirty="0"/>
          </a:p>
        </p:txBody>
      </p:sp>
      <p:sp>
        <p:nvSpPr>
          <p:cNvPr id="4" name="Slide Number Placeholder 3"/>
          <p:cNvSpPr>
            <a:spLocks noGrp="1"/>
          </p:cNvSpPr>
          <p:nvPr>
            <p:ph type="sldNum" sz="quarter" idx="10"/>
          </p:nvPr>
        </p:nvSpPr>
        <p:spPr/>
        <p:txBody>
          <a:bodyPr/>
          <a:lstStyle/>
          <a:p>
            <a:fld id="{08D7072D-1B53-4722-A76C-86FC6B91C1EF}" type="slidenum">
              <a:rPr lang="en-US" smtClean="0"/>
              <a:t>1</a:t>
            </a:fld>
            <a:endParaRPr lang="en-US"/>
          </a:p>
        </p:txBody>
      </p:sp>
    </p:spTree>
    <p:extLst>
      <p:ext uri="{BB962C8B-B14F-4D97-AF65-F5344CB8AC3E}">
        <p14:creationId xmlns:p14="http://schemas.microsoft.com/office/powerpoint/2010/main" val="1567026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D7072D-1B53-4722-A76C-86FC6B91C1EF}" type="slidenum">
              <a:rPr lang="en-US" smtClean="0"/>
              <a:t>17</a:t>
            </a:fld>
            <a:endParaRPr lang="en-US"/>
          </a:p>
        </p:txBody>
      </p:sp>
    </p:spTree>
    <p:extLst>
      <p:ext uri="{BB962C8B-B14F-4D97-AF65-F5344CB8AC3E}">
        <p14:creationId xmlns:p14="http://schemas.microsoft.com/office/powerpoint/2010/main" val="1786732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61C1E902-1075-46D4-8D75-D26FBCE227F8}" type="datetimeFigureOut">
              <a:rPr lang="en-US" smtClean="0"/>
              <a:t>6/10/2015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91475" y="6429375"/>
            <a:ext cx="876300" cy="292100"/>
          </a:xfrm>
        </p:spPr>
        <p:txBody>
          <a:bodyPr/>
          <a:lstStyle/>
          <a:p>
            <a:fld id="{4C741F3D-7612-40B2-9DF9-84EDDD502581}" type="slidenum">
              <a:rPr lang="en-US" smtClean="0"/>
              <a:t>‹#›</a:t>
            </a:fld>
            <a:endParaRPr lang="en-US"/>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en-US" smtClean="0"/>
              <a:t>Click to edit Master title style</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C1E902-1075-46D4-8D75-D26FBCE227F8}" type="datetimeFigureOut">
              <a:rPr lang="en-US" smtClean="0"/>
              <a:t>6/10/2015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41F3D-7612-40B2-9DF9-84EDDD50258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C1E902-1075-46D4-8D75-D26FBCE227F8}" type="datetimeFigureOut">
              <a:rPr lang="en-US" smtClean="0"/>
              <a:t>6/10/2015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41F3D-7612-40B2-9DF9-84EDDD50258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p:txBody>
          <a:bodyPr/>
          <a:lstStyle/>
          <a:p>
            <a:fld id="{61C1E902-1075-46D4-8D75-D26FBCE227F8}" type="datetimeFigureOut">
              <a:rPr lang="en-US" smtClean="0"/>
              <a:t>6/10/2015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41F3D-7612-40B2-9DF9-84EDDD502581}" type="slidenum">
              <a:rPr lang="en-US" smtClean="0"/>
              <a:t>‹#›</a:t>
            </a:fld>
            <a:endParaRPr lang="en-US"/>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fld id="{61C1E902-1075-46D4-8D75-D26FBCE227F8}" type="datetimeFigureOut">
              <a:rPr lang="en-US" smtClean="0"/>
              <a:t>6/10/2015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41F3D-7612-40B2-9DF9-84EDDD502581}" type="slidenum">
              <a:rPr lang="en-US" smtClean="0"/>
              <a:t>‹#›</a:t>
            </a:fld>
            <a:endParaRPr lang="en-US"/>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1C1E902-1075-46D4-8D75-D26FBCE227F8}" type="datetimeFigureOut">
              <a:rPr lang="en-US" smtClean="0"/>
              <a:t>6/10/2015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41F3D-7612-40B2-9DF9-84EDDD502581}" type="slidenum">
              <a:rPr lang="en-US" smtClean="0"/>
              <a:t>‹#›</a:t>
            </a:fld>
            <a:endParaRPr lang="en-US"/>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61C1E902-1075-46D4-8D75-D26FBCE227F8}" type="datetimeFigureOut">
              <a:rPr lang="en-US" smtClean="0"/>
              <a:t>6/10/2015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741F3D-7612-40B2-9DF9-84EDDD502581}" type="slidenum">
              <a:rPr lang="en-US" smtClean="0"/>
              <a:t>‹#›</a:t>
            </a:fld>
            <a:endParaRPr lang="en-US"/>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61C1E902-1075-46D4-8D75-D26FBCE227F8}" type="datetimeFigureOut">
              <a:rPr lang="en-US" smtClean="0"/>
              <a:t>6/10/2015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741F3D-7612-40B2-9DF9-84EDDD502581}" type="slidenum">
              <a:rPr lang="en-US" smtClean="0"/>
              <a:t>‹#›</a:t>
            </a:fld>
            <a:endParaRPr lang="en-US"/>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C1E902-1075-46D4-8D75-D26FBCE227F8}" type="datetimeFigureOut">
              <a:rPr lang="en-US" smtClean="0"/>
              <a:t>6/10/2015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741F3D-7612-40B2-9DF9-84EDDD50258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solidFill>
                  <a:schemeClr val="bg2"/>
                </a:solidFill>
              </a:defRPr>
            </a:lvl1pPr>
          </a:lstStyle>
          <a:p>
            <a:fld id="{61C1E902-1075-46D4-8D75-D26FBCE227F8}" type="datetimeFigureOut">
              <a:rPr lang="en-US" smtClean="0"/>
              <a:t>6/10/2015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41F3D-7612-40B2-9DF9-84EDDD502581}" type="slidenum">
              <a:rPr lang="en-US" smtClean="0"/>
              <a:t>‹#›</a:t>
            </a:fld>
            <a:endParaRPr lang="en-US"/>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61C1E902-1075-46D4-8D75-D26FBCE227F8}" type="datetimeFigureOut">
              <a:rPr lang="en-US" smtClean="0"/>
              <a:t>6/10/2015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41F3D-7612-40B2-9DF9-84EDDD502581}" type="slidenum">
              <a:rPr lang="en-US" smtClean="0"/>
              <a:t>‹#›</a:t>
            </a:fld>
            <a:endParaRPr lang="en-US"/>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61C1E902-1075-46D4-8D75-D26FBCE227F8}" type="datetimeFigureOut">
              <a:rPr lang="en-US" smtClean="0"/>
              <a:t>6/10/2015</a:t>
            </a:fld>
            <a:endParaRPr lang="en-US"/>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en-US"/>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4C741F3D-7612-40B2-9DF9-84EDDD50258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edmunds.com/car-reviews/features/emissions-test-car-vs-truck-vs-leaf-blower.html"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733800" y="5105400"/>
            <a:ext cx="5120640" cy="1600200"/>
          </a:xfrm>
        </p:spPr>
        <p:txBody>
          <a:bodyPr>
            <a:noAutofit/>
          </a:bodyPr>
          <a:lstStyle/>
          <a:p>
            <a:pPr algn="r"/>
            <a:r>
              <a:rPr lang="en-US" sz="2000" cap="all" spc="0" dirty="0" smtClean="0">
                <a:latin typeface="+mj-lt"/>
                <a:ea typeface="+mj-ea"/>
                <a:cs typeface="Tunga" pitchFamily="2"/>
              </a:rPr>
              <a:t>By: </a:t>
            </a:r>
            <a:r>
              <a:rPr lang="en-US" sz="2000" cap="all" spc="0" dirty="0">
                <a:latin typeface="+mj-lt"/>
                <a:ea typeface="+mj-ea"/>
                <a:cs typeface="Tunga" pitchFamily="2"/>
              </a:rPr>
              <a:t>Dave Roe</a:t>
            </a:r>
          </a:p>
          <a:p>
            <a:pPr algn="r"/>
            <a:r>
              <a:rPr lang="en-US" sz="2000" cap="all" spc="0" dirty="0">
                <a:latin typeface="+mj-lt"/>
                <a:ea typeface="+mj-ea"/>
                <a:cs typeface="Tunga" pitchFamily="2"/>
              </a:rPr>
              <a:t>Assistant Superintendent</a:t>
            </a:r>
          </a:p>
          <a:p>
            <a:pPr algn="r"/>
            <a:r>
              <a:rPr lang="en-US" sz="2000" cap="all" spc="0" dirty="0">
                <a:latin typeface="+mj-lt"/>
                <a:ea typeface="+mj-ea"/>
                <a:cs typeface="Tunga" pitchFamily="2"/>
              </a:rPr>
              <a:t>UCSC Grounds </a:t>
            </a:r>
            <a:r>
              <a:rPr lang="en-US" sz="2000" cap="all" spc="0" dirty="0" smtClean="0">
                <a:latin typeface="+mj-lt"/>
                <a:ea typeface="+mj-ea"/>
                <a:cs typeface="Tunga" pitchFamily="2"/>
              </a:rPr>
              <a:t>Services</a:t>
            </a:r>
          </a:p>
          <a:p>
            <a:pPr algn="r"/>
            <a:r>
              <a:rPr lang="en-US" sz="2000" cap="all" spc="0" dirty="0" smtClean="0">
                <a:latin typeface="+mj-lt"/>
                <a:ea typeface="+mj-ea"/>
                <a:cs typeface="Tunga" pitchFamily="2"/>
              </a:rPr>
              <a:t>April 29, 2015</a:t>
            </a:r>
          </a:p>
          <a:p>
            <a:pPr algn="r"/>
            <a:endParaRPr lang="en-US" sz="2000" cap="all" spc="0" dirty="0">
              <a:latin typeface="+mj-lt"/>
              <a:ea typeface="+mj-ea"/>
              <a:cs typeface="Tunga" pitchFamily="2"/>
            </a:endParaRPr>
          </a:p>
        </p:txBody>
      </p:sp>
      <p:sp>
        <p:nvSpPr>
          <p:cNvPr id="2" name="Title 1"/>
          <p:cNvSpPr>
            <a:spLocks noGrp="1"/>
          </p:cNvSpPr>
          <p:nvPr>
            <p:ph type="title"/>
          </p:nvPr>
        </p:nvSpPr>
        <p:spPr>
          <a:xfrm>
            <a:off x="1066800" y="2667000"/>
            <a:ext cx="7772400" cy="2076450"/>
          </a:xfrm>
        </p:spPr>
        <p:txBody>
          <a:bodyPr>
            <a:noAutofit/>
          </a:bodyPr>
          <a:lstStyle/>
          <a:p>
            <a:pPr algn="ctr"/>
            <a:r>
              <a:rPr lang="en-US" b="1" dirty="0"/>
              <a:t>Reducing </a:t>
            </a:r>
            <a:r>
              <a:rPr lang="en-US" b="1" dirty="0" smtClean="0"/>
              <a:t>Greenhouse Gas </a:t>
            </a:r>
            <a:r>
              <a:rPr lang="en-US" b="1" dirty="0"/>
              <a:t>Emissions by Reducing Two-stroke Leaf </a:t>
            </a:r>
            <a:r>
              <a:rPr lang="en-US" b="1" dirty="0" smtClean="0"/>
              <a:t>Blower Use </a:t>
            </a:r>
            <a:r>
              <a:rPr lang="en-US" b="1" dirty="0"/>
              <a:t>on Campus</a:t>
            </a:r>
            <a:r>
              <a:rPr lang="en-US" dirty="0"/>
              <a:t/>
            </a:r>
            <a:br>
              <a:rPr lang="en-US" dirty="0"/>
            </a:br>
            <a:endParaRPr lang="en-US" dirty="0"/>
          </a:p>
        </p:txBody>
      </p:sp>
    </p:spTree>
    <p:extLst>
      <p:ext uri="{BB962C8B-B14F-4D97-AF65-F5344CB8AC3E}">
        <p14:creationId xmlns:p14="http://schemas.microsoft.com/office/powerpoint/2010/main" val="31180767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Comparing emissions (cont’d)</a:t>
            </a:r>
            <a:endParaRPr lang="en-US" dirty="0"/>
          </a:p>
        </p:txBody>
      </p:sp>
      <p:sp>
        <p:nvSpPr>
          <p:cNvPr id="3" name="Content Placeholder 2"/>
          <p:cNvSpPr>
            <a:spLocks noGrp="1"/>
          </p:cNvSpPr>
          <p:nvPr>
            <p:ph sz="quarter" idx="13"/>
          </p:nvPr>
        </p:nvSpPr>
        <p:spPr>
          <a:xfrm>
            <a:off x="2057400" y="1600201"/>
            <a:ext cx="6629400" cy="4495799"/>
          </a:xfrm>
        </p:spPr>
        <p:txBody>
          <a:bodyPr>
            <a:normAutofit fontScale="55000" lnSpcReduction="20000"/>
          </a:bodyPr>
          <a:lstStyle/>
          <a:p>
            <a:pPr lvl="4">
              <a:lnSpc>
                <a:spcPct val="110000"/>
              </a:lnSpc>
            </a:pPr>
            <a:r>
              <a:rPr lang="en-US" sz="4600" dirty="0"/>
              <a:t>The two-stroke leaf blower in this test is an Echo PB-500T, a model that sits in the middle of the manufacturer's range of backpack-style offerings. It's powered by a 50.8cc two-stroke air-cooled single-cylinder engine.</a:t>
            </a:r>
          </a:p>
          <a:p>
            <a:pPr lvl="4">
              <a:lnSpc>
                <a:spcPct val="110000"/>
              </a:lnSpc>
            </a:pPr>
            <a:endParaRPr lang="en-US" sz="4600" dirty="0"/>
          </a:p>
          <a:p>
            <a:pPr marL="1828800" lvl="4" indent="0">
              <a:lnSpc>
                <a:spcPct val="110000"/>
              </a:lnSpc>
              <a:buNone/>
            </a:pPr>
            <a:endParaRPr lang="en-US" sz="3100" dirty="0" smtClean="0"/>
          </a:p>
          <a:p>
            <a:pPr lvl="4">
              <a:lnSpc>
                <a:spcPct val="110000"/>
              </a:lnSpc>
            </a:pPr>
            <a:endParaRPr lang="en-US" sz="3100" dirty="0"/>
          </a:p>
          <a:p>
            <a:pPr lvl="4">
              <a:lnSpc>
                <a:spcPct val="110000"/>
              </a:lnSpc>
            </a:pPr>
            <a:r>
              <a:rPr lang="en-US" sz="4600" dirty="0"/>
              <a:t>The Ryobi handheld is a RY09440 model that brings a 30cc four-stroke engine.</a:t>
            </a:r>
          </a:p>
          <a:p>
            <a:pPr lvl="4">
              <a:lnSpc>
                <a:spcPct val="110000"/>
              </a:lnSpc>
            </a:pPr>
            <a:endParaRPr lang="en-US" sz="3100" dirty="0" smtClean="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752600"/>
            <a:ext cx="251460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810" y="4114800"/>
            <a:ext cx="25146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26423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How they tested the equipment</a:t>
            </a:r>
            <a:endParaRPr lang="en-US" dirty="0"/>
          </a:p>
        </p:txBody>
      </p:sp>
      <p:sp>
        <p:nvSpPr>
          <p:cNvPr id="3" name="Content Placeholder 2"/>
          <p:cNvSpPr>
            <a:spLocks noGrp="1"/>
          </p:cNvSpPr>
          <p:nvPr>
            <p:ph sz="quarter" idx="13"/>
          </p:nvPr>
        </p:nvSpPr>
        <p:spPr/>
        <p:txBody>
          <a:bodyPr>
            <a:normAutofit lnSpcReduction="10000"/>
          </a:bodyPr>
          <a:lstStyle/>
          <a:p>
            <a:pPr>
              <a:lnSpc>
                <a:spcPct val="150000"/>
              </a:lnSpc>
            </a:pPr>
            <a:r>
              <a:rPr lang="en-US" dirty="0"/>
              <a:t>The FTP 75 test simulates 11.04 miles driven over 31.2 minutes and includes idle periods, accelerations, decelerations and cruising. This driving cycle works great when testing things that boast driven wheels: less so for leaf blowers which, of course, don't</a:t>
            </a:r>
            <a:r>
              <a:rPr lang="en-US" dirty="0" smtClean="0"/>
              <a:t>.</a:t>
            </a:r>
            <a:r>
              <a:rPr lang="en-US" dirty="0"/>
              <a:t> </a:t>
            </a:r>
            <a:r>
              <a:rPr lang="en-US" dirty="0" smtClean="0"/>
              <a:t>The test we </a:t>
            </a:r>
            <a:r>
              <a:rPr lang="en-US" dirty="0"/>
              <a:t>crafted for the leaf blowers followed the FTP 75's duration and speed-up/slow-down pattern with a twist — we substituted vehicle speed with leaf blower speed. We gave the blowers full speed during the cruise periods defined by the FTP 75. The idle periods remained idle periods and boom, there's our leaf blower emissions test.</a:t>
            </a:r>
          </a:p>
        </p:txBody>
      </p:sp>
    </p:spTree>
    <p:extLst>
      <p:ext uri="{BB962C8B-B14F-4D97-AF65-F5344CB8AC3E}">
        <p14:creationId xmlns:p14="http://schemas.microsoft.com/office/powerpoint/2010/main" val="20443352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Results</a:t>
            </a:r>
            <a:endParaRPr lang="en-US" sz="4000" dirty="0"/>
          </a:p>
        </p:txBody>
      </p:sp>
      <p:sp>
        <p:nvSpPr>
          <p:cNvPr id="3" name="Content Placeholder 2"/>
          <p:cNvSpPr>
            <a:spLocks noGrp="1"/>
          </p:cNvSpPr>
          <p:nvPr>
            <p:ph sz="quarter" idx="13"/>
          </p:nvPr>
        </p:nvSpPr>
        <p:spPr/>
        <p:txBody>
          <a:bodyPr>
            <a:normAutofit/>
          </a:bodyPr>
          <a:lstStyle/>
          <a:p>
            <a:pPr>
              <a:lnSpc>
                <a:spcPct val="150000"/>
              </a:lnSpc>
            </a:pPr>
            <a:r>
              <a:rPr lang="en-US" sz="2400" dirty="0" smtClean="0"/>
              <a:t>The three compounds </a:t>
            </a:r>
            <a:r>
              <a:rPr lang="en-US" sz="2400" dirty="0"/>
              <a:t>we will focus on are those with which EPA and CARB are primarily concerned, namely, non-methane hydrocarbons (NMHC), oxides of nitrogen (NOx) and carbon monoxide (CO).</a:t>
            </a:r>
          </a:p>
        </p:txBody>
      </p:sp>
    </p:spTree>
    <p:extLst>
      <p:ext uri="{BB962C8B-B14F-4D97-AF65-F5344CB8AC3E}">
        <p14:creationId xmlns:p14="http://schemas.microsoft.com/office/powerpoint/2010/main" val="12308395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The Results</a:t>
            </a:r>
            <a:endParaRPr lang="en-US" sz="4000"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1804619831"/>
              </p:ext>
            </p:extLst>
          </p:nvPr>
        </p:nvGraphicFramePr>
        <p:xfrm>
          <a:off x="1714500" y="2289651"/>
          <a:ext cx="5715000" cy="3585369"/>
        </p:xfrm>
        <a:graphic>
          <a:graphicData uri="http://schemas.openxmlformats.org/drawingml/2006/table">
            <a:tbl>
              <a:tblPr/>
              <a:tblGrid>
                <a:gridCol w="1428750"/>
                <a:gridCol w="1428750"/>
                <a:gridCol w="1428750"/>
                <a:gridCol w="1428750"/>
              </a:tblGrid>
              <a:tr h="0">
                <a:tc>
                  <a:txBody>
                    <a:bodyPr/>
                    <a:lstStyle/>
                    <a:p>
                      <a:pPr algn="ctr" fontAlgn="base"/>
                      <a:r>
                        <a:rPr lang="en-US" i="0" dirty="0">
                          <a:effectLst/>
                        </a:rPr>
                        <a:t> </a:t>
                      </a:r>
                    </a:p>
                  </a:txBody>
                  <a:tcPr marL="9525" marR="9525" marT="95250" marB="95250" anchor="ctr">
                    <a:lnL>
                      <a:noFill/>
                    </a:lnL>
                    <a:lnR>
                      <a:noFill/>
                    </a:lnR>
                    <a:lnT>
                      <a:noFill/>
                    </a:lnT>
                    <a:lnB w="19050" cap="flat" cmpd="sng" algn="ctr">
                      <a:solidFill>
                        <a:srgbClr val="E5E5E5"/>
                      </a:solidFill>
                      <a:prstDash val="dot"/>
                      <a:round/>
                      <a:headEnd type="none" w="med" len="med"/>
                      <a:tailEnd type="none" w="med" len="med"/>
                    </a:lnB>
                    <a:solidFill>
                      <a:srgbClr val="FFFFFF"/>
                    </a:solidFill>
                  </a:tcPr>
                </a:tc>
                <a:tc>
                  <a:txBody>
                    <a:bodyPr/>
                    <a:lstStyle/>
                    <a:p>
                      <a:pPr algn="ctr" fontAlgn="base"/>
                      <a:r>
                        <a:rPr lang="en-US" b="1" i="0">
                          <a:effectLst/>
                        </a:rPr>
                        <a:t>NMHC</a:t>
                      </a:r>
                      <a:endParaRPr lang="en-US" i="0">
                        <a:effectLst/>
                      </a:endParaRPr>
                    </a:p>
                  </a:txBody>
                  <a:tcPr marL="9525" marR="9525" marT="95250" marB="95250" anchor="ctr">
                    <a:lnL>
                      <a:noFill/>
                    </a:lnL>
                    <a:lnR>
                      <a:noFill/>
                    </a:lnR>
                    <a:lnT>
                      <a:noFill/>
                    </a:lnT>
                    <a:lnB w="19050" cap="flat" cmpd="sng" algn="ctr">
                      <a:solidFill>
                        <a:srgbClr val="E5E5E5"/>
                      </a:solidFill>
                      <a:prstDash val="dot"/>
                      <a:round/>
                      <a:headEnd type="none" w="med" len="med"/>
                      <a:tailEnd type="none" w="med" len="med"/>
                    </a:lnB>
                    <a:solidFill>
                      <a:srgbClr val="FFFFFF"/>
                    </a:solidFill>
                  </a:tcPr>
                </a:tc>
                <a:tc>
                  <a:txBody>
                    <a:bodyPr/>
                    <a:lstStyle/>
                    <a:p>
                      <a:pPr algn="ctr" fontAlgn="base"/>
                      <a:r>
                        <a:rPr lang="en-US" b="1" i="0">
                          <a:effectLst/>
                        </a:rPr>
                        <a:t>NOx</a:t>
                      </a:r>
                      <a:endParaRPr lang="en-US" i="0">
                        <a:effectLst/>
                      </a:endParaRPr>
                    </a:p>
                  </a:txBody>
                  <a:tcPr marL="9525" marR="9525" marT="95250" marB="95250" anchor="ctr">
                    <a:lnL>
                      <a:noFill/>
                    </a:lnL>
                    <a:lnR>
                      <a:noFill/>
                    </a:lnR>
                    <a:lnT>
                      <a:noFill/>
                    </a:lnT>
                    <a:lnB w="19050" cap="flat" cmpd="sng" algn="ctr">
                      <a:solidFill>
                        <a:srgbClr val="E5E5E5"/>
                      </a:solidFill>
                      <a:prstDash val="dot"/>
                      <a:round/>
                      <a:headEnd type="none" w="med" len="med"/>
                      <a:tailEnd type="none" w="med" len="med"/>
                    </a:lnB>
                    <a:solidFill>
                      <a:srgbClr val="FFFFFF"/>
                    </a:solidFill>
                  </a:tcPr>
                </a:tc>
                <a:tc>
                  <a:txBody>
                    <a:bodyPr/>
                    <a:lstStyle/>
                    <a:p>
                      <a:pPr algn="ctr" fontAlgn="base"/>
                      <a:r>
                        <a:rPr lang="en-US" b="1" i="0" dirty="0">
                          <a:effectLst/>
                        </a:rPr>
                        <a:t>CO</a:t>
                      </a:r>
                      <a:endParaRPr lang="en-US" i="0" dirty="0">
                        <a:effectLst/>
                      </a:endParaRPr>
                    </a:p>
                  </a:txBody>
                  <a:tcPr marL="9525" marR="9525" marT="95250" marB="95250" anchor="ctr">
                    <a:lnL>
                      <a:noFill/>
                    </a:lnL>
                    <a:lnR>
                      <a:noFill/>
                    </a:lnR>
                    <a:lnT>
                      <a:noFill/>
                    </a:lnT>
                    <a:lnB w="19050" cap="flat" cmpd="sng" algn="ctr">
                      <a:solidFill>
                        <a:srgbClr val="E5E5E5"/>
                      </a:solidFill>
                      <a:prstDash val="dot"/>
                      <a:round/>
                      <a:headEnd type="none" w="med" len="med"/>
                      <a:tailEnd type="none" w="med" len="med"/>
                    </a:lnB>
                    <a:solidFill>
                      <a:srgbClr val="FFFFFF"/>
                    </a:solidFill>
                  </a:tcPr>
                </a:tc>
              </a:tr>
              <a:tr h="903129">
                <a:tc>
                  <a:txBody>
                    <a:bodyPr/>
                    <a:lstStyle/>
                    <a:p>
                      <a:pPr algn="ctr" fontAlgn="base"/>
                      <a:r>
                        <a:rPr lang="en-US" b="1" i="0">
                          <a:effectLst/>
                        </a:rPr>
                        <a:t>2011 Ford Raptor</a:t>
                      </a:r>
                      <a:endParaRPr lang="en-US" i="0">
                        <a:effectLst/>
                      </a:endParaRPr>
                    </a:p>
                  </a:txBody>
                  <a:tcPr marL="9525" marR="9525" marT="95250" marB="95250" anchor="ctr">
                    <a:lnL>
                      <a:noFill/>
                    </a:lnL>
                    <a:lnR>
                      <a:noFill/>
                    </a:lnR>
                    <a:lnT w="19050" cap="flat" cmpd="sng" algn="ctr">
                      <a:solidFill>
                        <a:srgbClr val="E5E5E5"/>
                      </a:solidFill>
                      <a:prstDash val="dot"/>
                      <a:round/>
                      <a:headEnd type="none" w="med" len="med"/>
                      <a:tailEnd type="none" w="med" len="med"/>
                    </a:lnT>
                    <a:lnB w="19050" cap="flat" cmpd="sng" algn="ctr">
                      <a:solidFill>
                        <a:srgbClr val="E5E5E5"/>
                      </a:solidFill>
                      <a:prstDash val="dot"/>
                      <a:round/>
                      <a:headEnd type="none" w="med" len="med"/>
                      <a:tailEnd type="none" w="med" len="med"/>
                    </a:lnB>
                    <a:solidFill>
                      <a:srgbClr val="FFFFFF"/>
                    </a:solidFill>
                  </a:tcPr>
                </a:tc>
                <a:tc>
                  <a:txBody>
                    <a:bodyPr/>
                    <a:lstStyle/>
                    <a:p>
                      <a:pPr algn="ctr" fontAlgn="base"/>
                      <a:r>
                        <a:rPr lang="en-US" i="0">
                          <a:effectLst/>
                        </a:rPr>
                        <a:t>0.005</a:t>
                      </a:r>
                    </a:p>
                  </a:txBody>
                  <a:tcPr marL="9525" marR="9525" marT="95250" marB="95250" anchor="ctr">
                    <a:lnL>
                      <a:noFill/>
                    </a:lnL>
                    <a:lnR>
                      <a:noFill/>
                    </a:lnR>
                    <a:lnT w="19050" cap="flat" cmpd="sng" algn="ctr">
                      <a:solidFill>
                        <a:srgbClr val="E5E5E5"/>
                      </a:solidFill>
                      <a:prstDash val="dot"/>
                      <a:round/>
                      <a:headEnd type="none" w="med" len="med"/>
                      <a:tailEnd type="none" w="med" len="med"/>
                    </a:lnT>
                    <a:lnB w="19050" cap="flat" cmpd="sng" algn="ctr">
                      <a:solidFill>
                        <a:srgbClr val="E5E5E5"/>
                      </a:solidFill>
                      <a:prstDash val="dot"/>
                      <a:round/>
                      <a:headEnd type="none" w="med" len="med"/>
                      <a:tailEnd type="none" w="med" len="med"/>
                    </a:lnB>
                    <a:solidFill>
                      <a:srgbClr val="FFFFFF"/>
                    </a:solidFill>
                  </a:tcPr>
                </a:tc>
                <a:tc>
                  <a:txBody>
                    <a:bodyPr/>
                    <a:lstStyle/>
                    <a:p>
                      <a:pPr algn="ctr" fontAlgn="base"/>
                      <a:r>
                        <a:rPr lang="en-US" i="0">
                          <a:effectLst/>
                        </a:rPr>
                        <a:t>0.005</a:t>
                      </a:r>
                    </a:p>
                  </a:txBody>
                  <a:tcPr marL="9525" marR="9525" marT="95250" marB="95250" anchor="ctr">
                    <a:lnL>
                      <a:noFill/>
                    </a:lnL>
                    <a:lnR>
                      <a:noFill/>
                    </a:lnR>
                    <a:lnT w="19050" cap="flat" cmpd="sng" algn="ctr">
                      <a:solidFill>
                        <a:srgbClr val="E5E5E5"/>
                      </a:solidFill>
                      <a:prstDash val="dot"/>
                      <a:round/>
                      <a:headEnd type="none" w="med" len="med"/>
                      <a:tailEnd type="none" w="med" len="med"/>
                    </a:lnT>
                    <a:lnB w="19050" cap="flat" cmpd="sng" algn="ctr">
                      <a:solidFill>
                        <a:srgbClr val="E5E5E5"/>
                      </a:solidFill>
                      <a:prstDash val="dot"/>
                      <a:round/>
                      <a:headEnd type="none" w="med" len="med"/>
                      <a:tailEnd type="none" w="med" len="med"/>
                    </a:lnB>
                    <a:solidFill>
                      <a:srgbClr val="FFFFFF"/>
                    </a:solidFill>
                  </a:tcPr>
                </a:tc>
                <a:tc>
                  <a:txBody>
                    <a:bodyPr/>
                    <a:lstStyle/>
                    <a:p>
                      <a:pPr algn="ctr" fontAlgn="base"/>
                      <a:r>
                        <a:rPr lang="en-US" i="0">
                          <a:effectLst/>
                        </a:rPr>
                        <a:t>0.276</a:t>
                      </a:r>
                    </a:p>
                  </a:txBody>
                  <a:tcPr marL="9525" marR="9525" marT="95250" marB="95250" anchor="ctr">
                    <a:lnL>
                      <a:noFill/>
                    </a:lnL>
                    <a:lnR>
                      <a:noFill/>
                    </a:lnR>
                    <a:lnT w="19050" cap="flat" cmpd="sng" algn="ctr">
                      <a:solidFill>
                        <a:srgbClr val="E5E5E5"/>
                      </a:solidFill>
                      <a:prstDash val="dot"/>
                      <a:round/>
                      <a:headEnd type="none" w="med" len="med"/>
                      <a:tailEnd type="none" w="med" len="med"/>
                    </a:lnT>
                    <a:lnB w="19050" cap="flat" cmpd="sng" algn="ctr">
                      <a:solidFill>
                        <a:srgbClr val="E5E5E5"/>
                      </a:solidFill>
                      <a:prstDash val="dot"/>
                      <a:round/>
                      <a:headEnd type="none" w="med" len="med"/>
                      <a:tailEnd type="none" w="med" len="med"/>
                    </a:lnB>
                    <a:solidFill>
                      <a:srgbClr val="FFFFFF"/>
                    </a:solidFill>
                  </a:tcPr>
                </a:tc>
              </a:tr>
              <a:tr h="0">
                <a:tc>
                  <a:txBody>
                    <a:bodyPr/>
                    <a:lstStyle/>
                    <a:p>
                      <a:pPr algn="ctr" fontAlgn="base"/>
                      <a:r>
                        <a:rPr lang="en-US" b="1" i="0">
                          <a:effectLst/>
                        </a:rPr>
                        <a:t>2012 Fiat 500</a:t>
                      </a:r>
                      <a:endParaRPr lang="en-US" i="0">
                        <a:effectLst/>
                      </a:endParaRPr>
                    </a:p>
                  </a:txBody>
                  <a:tcPr marL="9525" marR="9525" marT="95250" marB="95250" anchor="ctr">
                    <a:lnL>
                      <a:noFill/>
                    </a:lnL>
                    <a:lnR>
                      <a:noFill/>
                    </a:lnR>
                    <a:lnT w="19050" cap="flat" cmpd="sng" algn="ctr">
                      <a:solidFill>
                        <a:srgbClr val="E5E5E5"/>
                      </a:solidFill>
                      <a:prstDash val="dot"/>
                      <a:round/>
                      <a:headEnd type="none" w="med" len="med"/>
                      <a:tailEnd type="none" w="med" len="med"/>
                    </a:lnT>
                    <a:lnB w="19050" cap="flat" cmpd="sng" algn="ctr">
                      <a:solidFill>
                        <a:srgbClr val="E5E5E5"/>
                      </a:solidFill>
                      <a:prstDash val="dot"/>
                      <a:round/>
                      <a:headEnd type="none" w="med" len="med"/>
                      <a:tailEnd type="none" w="med" len="med"/>
                    </a:lnB>
                    <a:solidFill>
                      <a:srgbClr val="FFFFFF"/>
                    </a:solidFill>
                  </a:tcPr>
                </a:tc>
                <a:tc>
                  <a:txBody>
                    <a:bodyPr/>
                    <a:lstStyle/>
                    <a:p>
                      <a:pPr algn="ctr" fontAlgn="base"/>
                      <a:r>
                        <a:rPr lang="en-US" i="0">
                          <a:effectLst/>
                        </a:rPr>
                        <a:t>0.016</a:t>
                      </a:r>
                    </a:p>
                  </a:txBody>
                  <a:tcPr marL="9525" marR="9525" marT="95250" marB="95250" anchor="ctr">
                    <a:lnL>
                      <a:noFill/>
                    </a:lnL>
                    <a:lnR>
                      <a:noFill/>
                    </a:lnR>
                    <a:lnT w="19050" cap="flat" cmpd="sng" algn="ctr">
                      <a:solidFill>
                        <a:srgbClr val="E5E5E5"/>
                      </a:solidFill>
                      <a:prstDash val="dot"/>
                      <a:round/>
                      <a:headEnd type="none" w="med" len="med"/>
                      <a:tailEnd type="none" w="med" len="med"/>
                    </a:lnT>
                    <a:lnB w="19050" cap="flat" cmpd="sng" algn="ctr">
                      <a:solidFill>
                        <a:srgbClr val="E5E5E5"/>
                      </a:solidFill>
                      <a:prstDash val="dot"/>
                      <a:round/>
                      <a:headEnd type="none" w="med" len="med"/>
                      <a:tailEnd type="none" w="med" len="med"/>
                    </a:lnB>
                    <a:solidFill>
                      <a:srgbClr val="FFFFFF"/>
                    </a:solidFill>
                  </a:tcPr>
                </a:tc>
                <a:tc>
                  <a:txBody>
                    <a:bodyPr/>
                    <a:lstStyle/>
                    <a:p>
                      <a:pPr algn="ctr" fontAlgn="base"/>
                      <a:r>
                        <a:rPr lang="en-US" i="0">
                          <a:effectLst/>
                        </a:rPr>
                        <a:t>0.010</a:t>
                      </a:r>
                    </a:p>
                  </a:txBody>
                  <a:tcPr marL="9525" marR="9525" marT="95250" marB="95250" anchor="ctr">
                    <a:lnL>
                      <a:noFill/>
                    </a:lnL>
                    <a:lnR>
                      <a:noFill/>
                    </a:lnR>
                    <a:lnT w="19050" cap="flat" cmpd="sng" algn="ctr">
                      <a:solidFill>
                        <a:srgbClr val="E5E5E5"/>
                      </a:solidFill>
                      <a:prstDash val="dot"/>
                      <a:round/>
                      <a:headEnd type="none" w="med" len="med"/>
                      <a:tailEnd type="none" w="med" len="med"/>
                    </a:lnT>
                    <a:lnB w="19050" cap="flat" cmpd="sng" algn="ctr">
                      <a:solidFill>
                        <a:srgbClr val="E5E5E5"/>
                      </a:solidFill>
                      <a:prstDash val="dot"/>
                      <a:round/>
                      <a:headEnd type="none" w="med" len="med"/>
                      <a:tailEnd type="none" w="med" len="med"/>
                    </a:lnB>
                    <a:solidFill>
                      <a:srgbClr val="FFFFFF"/>
                    </a:solidFill>
                  </a:tcPr>
                </a:tc>
                <a:tc>
                  <a:txBody>
                    <a:bodyPr/>
                    <a:lstStyle/>
                    <a:p>
                      <a:pPr algn="ctr" fontAlgn="base"/>
                      <a:r>
                        <a:rPr lang="en-US" i="0">
                          <a:effectLst/>
                        </a:rPr>
                        <a:t>0.192</a:t>
                      </a:r>
                    </a:p>
                  </a:txBody>
                  <a:tcPr marL="9525" marR="9525" marT="95250" marB="95250" anchor="ctr">
                    <a:lnL>
                      <a:noFill/>
                    </a:lnL>
                    <a:lnR>
                      <a:noFill/>
                    </a:lnR>
                    <a:lnT w="19050" cap="flat" cmpd="sng" algn="ctr">
                      <a:solidFill>
                        <a:srgbClr val="E5E5E5"/>
                      </a:solidFill>
                      <a:prstDash val="dot"/>
                      <a:round/>
                      <a:headEnd type="none" w="med" len="med"/>
                      <a:tailEnd type="none" w="med" len="med"/>
                    </a:lnT>
                    <a:lnB w="19050" cap="flat" cmpd="sng" algn="ctr">
                      <a:solidFill>
                        <a:srgbClr val="E5E5E5"/>
                      </a:solidFill>
                      <a:prstDash val="dot"/>
                      <a:round/>
                      <a:headEnd type="none" w="med" len="med"/>
                      <a:tailEnd type="none" w="med" len="med"/>
                    </a:lnB>
                    <a:solidFill>
                      <a:srgbClr val="FFFFFF"/>
                    </a:solidFill>
                  </a:tcPr>
                </a:tc>
              </a:tr>
              <a:tr h="0">
                <a:tc>
                  <a:txBody>
                    <a:bodyPr/>
                    <a:lstStyle/>
                    <a:p>
                      <a:pPr algn="ctr" fontAlgn="base"/>
                      <a:r>
                        <a:rPr lang="en-US" b="1" i="0">
                          <a:effectLst/>
                        </a:rPr>
                        <a:t>Ryobi 4-stroke leaf blower</a:t>
                      </a:r>
                      <a:endParaRPr lang="en-US" i="0">
                        <a:effectLst/>
                      </a:endParaRPr>
                    </a:p>
                  </a:txBody>
                  <a:tcPr marL="9525" marR="9525" marT="95250" marB="95250" anchor="ctr">
                    <a:lnL>
                      <a:noFill/>
                    </a:lnL>
                    <a:lnR>
                      <a:noFill/>
                    </a:lnR>
                    <a:lnT w="19050" cap="flat" cmpd="sng" algn="ctr">
                      <a:solidFill>
                        <a:srgbClr val="E5E5E5"/>
                      </a:solidFill>
                      <a:prstDash val="dot"/>
                      <a:round/>
                      <a:headEnd type="none" w="med" len="med"/>
                      <a:tailEnd type="none" w="med" len="med"/>
                    </a:lnT>
                    <a:lnB w="19050" cap="flat" cmpd="sng" algn="ctr">
                      <a:solidFill>
                        <a:srgbClr val="E5E5E5"/>
                      </a:solidFill>
                      <a:prstDash val="dot"/>
                      <a:round/>
                      <a:headEnd type="none" w="med" len="med"/>
                      <a:tailEnd type="none" w="med" len="med"/>
                    </a:lnB>
                    <a:solidFill>
                      <a:srgbClr val="FFFFFF"/>
                    </a:solidFill>
                  </a:tcPr>
                </a:tc>
                <a:tc>
                  <a:txBody>
                    <a:bodyPr/>
                    <a:lstStyle/>
                    <a:p>
                      <a:pPr algn="ctr" fontAlgn="base"/>
                      <a:r>
                        <a:rPr lang="en-US" i="0" dirty="0">
                          <a:effectLst/>
                        </a:rPr>
                        <a:t>0.182</a:t>
                      </a:r>
                    </a:p>
                  </a:txBody>
                  <a:tcPr marL="9525" marR="9525" marT="95250" marB="95250" anchor="ctr">
                    <a:lnL>
                      <a:noFill/>
                    </a:lnL>
                    <a:lnR>
                      <a:noFill/>
                    </a:lnR>
                    <a:lnT w="19050" cap="flat" cmpd="sng" algn="ctr">
                      <a:solidFill>
                        <a:srgbClr val="E5E5E5"/>
                      </a:solidFill>
                      <a:prstDash val="dot"/>
                      <a:round/>
                      <a:headEnd type="none" w="med" len="med"/>
                      <a:tailEnd type="none" w="med" len="med"/>
                    </a:lnT>
                    <a:lnB w="19050" cap="flat" cmpd="sng" algn="ctr">
                      <a:solidFill>
                        <a:srgbClr val="E5E5E5"/>
                      </a:solidFill>
                      <a:prstDash val="dot"/>
                      <a:round/>
                      <a:headEnd type="none" w="med" len="med"/>
                      <a:tailEnd type="none" w="med" len="med"/>
                    </a:lnB>
                    <a:solidFill>
                      <a:srgbClr val="FFFFFF"/>
                    </a:solidFill>
                  </a:tcPr>
                </a:tc>
                <a:tc>
                  <a:txBody>
                    <a:bodyPr/>
                    <a:lstStyle/>
                    <a:p>
                      <a:pPr algn="ctr" fontAlgn="base"/>
                      <a:r>
                        <a:rPr lang="en-US" i="0">
                          <a:effectLst/>
                        </a:rPr>
                        <a:t>0.031</a:t>
                      </a:r>
                    </a:p>
                  </a:txBody>
                  <a:tcPr marL="9525" marR="9525" marT="95250" marB="95250" anchor="ctr">
                    <a:lnL>
                      <a:noFill/>
                    </a:lnL>
                    <a:lnR>
                      <a:noFill/>
                    </a:lnR>
                    <a:lnT w="19050" cap="flat" cmpd="sng" algn="ctr">
                      <a:solidFill>
                        <a:srgbClr val="E5E5E5"/>
                      </a:solidFill>
                      <a:prstDash val="dot"/>
                      <a:round/>
                      <a:headEnd type="none" w="med" len="med"/>
                      <a:tailEnd type="none" w="med" len="med"/>
                    </a:lnT>
                    <a:lnB w="19050" cap="flat" cmpd="sng" algn="ctr">
                      <a:solidFill>
                        <a:srgbClr val="E5E5E5"/>
                      </a:solidFill>
                      <a:prstDash val="dot"/>
                      <a:round/>
                      <a:headEnd type="none" w="med" len="med"/>
                      <a:tailEnd type="none" w="med" len="med"/>
                    </a:lnB>
                    <a:solidFill>
                      <a:srgbClr val="FFFFFF"/>
                    </a:solidFill>
                  </a:tcPr>
                </a:tc>
                <a:tc>
                  <a:txBody>
                    <a:bodyPr/>
                    <a:lstStyle/>
                    <a:p>
                      <a:pPr algn="ctr" fontAlgn="base"/>
                      <a:r>
                        <a:rPr lang="en-US" i="0">
                          <a:effectLst/>
                        </a:rPr>
                        <a:t>3.714</a:t>
                      </a:r>
                    </a:p>
                  </a:txBody>
                  <a:tcPr marL="9525" marR="9525" marT="95250" marB="95250" anchor="ctr">
                    <a:lnL>
                      <a:noFill/>
                    </a:lnL>
                    <a:lnR>
                      <a:noFill/>
                    </a:lnR>
                    <a:lnT w="19050" cap="flat" cmpd="sng" algn="ctr">
                      <a:solidFill>
                        <a:srgbClr val="E5E5E5"/>
                      </a:solidFill>
                      <a:prstDash val="dot"/>
                      <a:round/>
                      <a:headEnd type="none" w="med" len="med"/>
                      <a:tailEnd type="none" w="med" len="med"/>
                    </a:lnT>
                    <a:lnB w="19050" cap="flat" cmpd="sng" algn="ctr">
                      <a:solidFill>
                        <a:srgbClr val="E5E5E5"/>
                      </a:solidFill>
                      <a:prstDash val="dot"/>
                      <a:round/>
                      <a:headEnd type="none" w="med" len="med"/>
                      <a:tailEnd type="none" w="med" len="med"/>
                    </a:lnB>
                    <a:solidFill>
                      <a:srgbClr val="FFFFFF"/>
                    </a:solidFill>
                  </a:tcPr>
                </a:tc>
              </a:tr>
              <a:tr h="0">
                <a:tc>
                  <a:txBody>
                    <a:bodyPr/>
                    <a:lstStyle/>
                    <a:p>
                      <a:pPr algn="ctr" fontAlgn="base"/>
                      <a:r>
                        <a:rPr lang="en-US" b="1" i="0">
                          <a:effectLst/>
                        </a:rPr>
                        <a:t>Echo 2-stroke leaf blower</a:t>
                      </a:r>
                      <a:endParaRPr lang="en-US" i="0">
                        <a:effectLst/>
                      </a:endParaRPr>
                    </a:p>
                  </a:txBody>
                  <a:tcPr marL="9525" marR="9525" marT="95250" marB="95250" anchor="ctr">
                    <a:lnL>
                      <a:noFill/>
                    </a:lnL>
                    <a:lnR>
                      <a:noFill/>
                    </a:lnR>
                    <a:lnT w="19050" cap="flat" cmpd="sng" algn="ctr">
                      <a:solidFill>
                        <a:srgbClr val="E5E5E5"/>
                      </a:solidFill>
                      <a:prstDash val="dot"/>
                      <a:round/>
                      <a:headEnd type="none" w="med" len="med"/>
                      <a:tailEnd type="none" w="med" len="med"/>
                    </a:lnT>
                    <a:lnB w="19050" cap="flat" cmpd="sng" algn="ctr">
                      <a:solidFill>
                        <a:srgbClr val="E5E5E5"/>
                      </a:solidFill>
                      <a:prstDash val="dot"/>
                      <a:round/>
                      <a:headEnd type="none" w="med" len="med"/>
                      <a:tailEnd type="none" w="med" len="med"/>
                    </a:lnB>
                    <a:solidFill>
                      <a:srgbClr val="FFFFFF"/>
                    </a:solidFill>
                  </a:tcPr>
                </a:tc>
                <a:tc>
                  <a:txBody>
                    <a:bodyPr/>
                    <a:lstStyle/>
                    <a:p>
                      <a:pPr algn="ctr" fontAlgn="base"/>
                      <a:r>
                        <a:rPr lang="en-US" b="1" i="0" dirty="0">
                          <a:solidFill>
                            <a:srgbClr val="FF0000"/>
                          </a:solidFill>
                          <a:effectLst/>
                        </a:rPr>
                        <a:t>1.495</a:t>
                      </a:r>
                    </a:p>
                  </a:txBody>
                  <a:tcPr marL="9525" marR="9525" marT="95250" marB="95250" anchor="ctr">
                    <a:lnL>
                      <a:noFill/>
                    </a:lnL>
                    <a:lnR>
                      <a:noFill/>
                    </a:lnR>
                    <a:lnT w="19050" cap="flat" cmpd="sng" algn="ctr">
                      <a:solidFill>
                        <a:srgbClr val="E5E5E5"/>
                      </a:solidFill>
                      <a:prstDash val="dot"/>
                      <a:round/>
                      <a:headEnd type="none" w="med" len="med"/>
                      <a:tailEnd type="none" w="med" len="med"/>
                    </a:lnT>
                    <a:lnB w="19050" cap="flat" cmpd="sng" algn="ctr">
                      <a:solidFill>
                        <a:srgbClr val="E5E5E5"/>
                      </a:solidFill>
                      <a:prstDash val="dot"/>
                      <a:round/>
                      <a:headEnd type="none" w="med" len="med"/>
                      <a:tailEnd type="none" w="med" len="med"/>
                    </a:lnB>
                    <a:solidFill>
                      <a:srgbClr val="FFFFFF"/>
                    </a:solidFill>
                  </a:tcPr>
                </a:tc>
                <a:tc>
                  <a:txBody>
                    <a:bodyPr/>
                    <a:lstStyle/>
                    <a:p>
                      <a:pPr algn="ctr" fontAlgn="base"/>
                      <a:r>
                        <a:rPr lang="en-US" b="1" i="0" dirty="0">
                          <a:solidFill>
                            <a:srgbClr val="FF0000"/>
                          </a:solidFill>
                          <a:effectLst/>
                        </a:rPr>
                        <a:t>0.010</a:t>
                      </a:r>
                    </a:p>
                  </a:txBody>
                  <a:tcPr marL="9525" marR="9525" marT="95250" marB="95250" anchor="ctr">
                    <a:lnL>
                      <a:noFill/>
                    </a:lnL>
                    <a:lnR>
                      <a:noFill/>
                    </a:lnR>
                    <a:lnT w="19050" cap="flat" cmpd="sng" algn="ctr">
                      <a:solidFill>
                        <a:srgbClr val="E5E5E5"/>
                      </a:solidFill>
                      <a:prstDash val="dot"/>
                      <a:round/>
                      <a:headEnd type="none" w="med" len="med"/>
                      <a:tailEnd type="none" w="med" len="med"/>
                    </a:lnT>
                    <a:lnB w="19050" cap="flat" cmpd="sng" algn="ctr">
                      <a:solidFill>
                        <a:srgbClr val="E5E5E5"/>
                      </a:solidFill>
                      <a:prstDash val="dot"/>
                      <a:round/>
                      <a:headEnd type="none" w="med" len="med"/>
                      <a:tailEnd type="none" w="med" len="med"/>
                    </a:lnB>
                    <a:solidFill>
                      <a:srgbClr val="FFFFFF"/>
                    </a:solidFill>
                  </a:tcPr>
                </a:tc>
                <a:tc>
                  <a:txBody>
                    <a:bodyPr/>
                    <a:lstStyle/>
                    <a:p>
                      <a:pPr algn="ctr" fontAlgn="base"/>
                      <a:r>
                        <a:rPr lang="en-US" b="1" i="0" dirty="0">
                          <a:solidFill>
                            <a:srgbClr val="FF0000"/>
                          </a:solidFill>
                          <a:effectLst/>
                        </a:rPr>
                        <a:t>6.445</a:t>
                      </a:r>
                    </a:p>
                  </a:txBody>
                  <a:tcPr marL="9525" marR="9525" marT="95250" marB="95250" anchor="ctr">
                    <a:lnL>
                      <a:noFill/>
                    </a:lnL>
                    <a:lnR>
                      <a:noFill/>
                    </a:lnR>
                    <a:lnT w="19050" cap="flat" cmpd="sng" algn="ctr">
                      <a:solidFill>
                        <a:srgbClr val="E5E5E5"/>
                      </a:solidFill>
                      <a:prstDash val="dot"/>
                      <a:round/>
                      <a:headEnd type="none" w="med" len="med"/>
                      <a:tailEnd type="none" w="med" len="med"/>
                    </a:lnT>
                    <a:lnB w="19050" cap="flat" cmpd="sng" algn="ctr">
                      <a:solidFill>
                        <a:srgbClr val="E5E5E5"/>
                      </a:solidFill>
                      <a:prstDash val="dot"/>
                      <a:round/>
                      <a:headEnd type="none" w="med" len="med"/>
                      <a:tailEnd type="none" w="med" len="med"/>
                    </a:lnB>
                    <a:solidFill>
                      <a:srgbClr val="FFFFFF"/>
                    </a:solidFill>
                  </a:tcPr>
                </a:tc>
              </a:tr>
            </a:tbl>
          </a:graphicData>
        </a:graphic>
      </p:graphicFrame>
      <p:sp>
        <p:nvSpPr>
          <p:cNvPr id="5" name="Rectangle 1"/>
          <p:cNvSpPr>
            <a:spLocks noChangeArrowheads="1"/>
          </p:cNvSpPr>
          <p:nvPr/>
        </p:nvSpPr>
        <p:spPr bwMode="auto">
          <a:xfrm>
            <a:off x="1447800" y="1600200"/>
            <a:ext cx="6136295"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333333"/>
                </a:solidFill>
                <a:effectLst/>
                <a:latin typeface="helvetica"/>
                <a:cs typeface="Arial" pitchFamily="34" charset="0"/>
              </a:rPr>
              <a:t>Here, then, are pollutants measured during our testing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333333"/>
                </a:solidFill>
                <a:effectLst/>
                <a:latin typeface="helvetica"/>
                <a:cs typeface="Arial" pitchFamily="34" charset="0"/>
              </a:rPr>
              <a:t> expressed in weighted grams per minute</a:t>
            </a:r>
            <a:r>
              <a:rPr kumimoji="0" lang="en-US" altLang="en-US" sz="1000" b="0" i="0" u="none" strike="noStrike" cap="none" normalizeH="0" baseline="0" dirty="0" smtClean="0">
                <a:ln>
                  <a:noFill/>
                </a:ln>
                <a:solidFill>
                  <a:srgbClr val="333333"/>
                </a:solidFill>
                <a:effectLst/>
                <a:latin typeface="helvetica"/>
                <a:cs typeface="Arial" pitchFamily="34" charset="0"/>
              </a:rPr>
              <a:t>:</a:t>
            </a:r>
            <a:endParaRPr kumimoji="0" lang="en-US" alt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itchFamily="34" charset="0"/>
                <a:cs typeface="Arial" pitchFamily="34" charset="0"/>
              </a:rPr>
              <a:t/>
            </a:r>
            <a:br>
              <a:rPr kumimoji="0" lang="en-US" altLang="en-US" sz="1800" b="0" i="0" u="none" strike="noStrike" cap="none" normalizeH="0" baseline="0" dirty="0" smtClean="0">
                <a:ln>
                  <a:noFill/>
                </a:ln>
                <a:solidFill>
                  <a:schemeClr val="tx1"/>
                </a:solidFill>
                <a:effectLst/>
                <a:latin typeface="Arial" pitchFamily="34" charset="0"/>
                <a:cs typeface="Arial" pitchFamily="34" charset="0"/>
              </a:rPr>
            </a:b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3895846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a:t>
            </a:r>
            <a:r>
              <a:rPr lang="en-US" sz="4000" dirty="0" smtClean="0"/>
              <a:t>Results</a:t>
            </a:r>
            <a:endParaRPr lang="en-US" sz="4000" dirty="0"/>
          </a:p>
        </p:txBody>
      </p:sp>
      <p:pic>
        <p:nvPicPr>
          <p:cNvPr id="1026"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81000" y="1447800"/>
            <a:ext cx="7924800" cy="528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73855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pPr>
              <a:lnSpc>
                <a:spcPct val="150000"/>
              </a:lnSpc>
            </a:pPr>
            <a:r>
              <a:rPr lang="en-US" sz="2400" dirty="0" smtClean="0"/>
              <a:t>“The </a:t>
            </a:r>
            <a:r>
              <a:rPr lang="en-US" sz="2400" dirty="0"/>
              <a:t>two-stroke leaf blower was </a:t>
            </a:r>
            <a:r>
              <a:rPr lang="en-US" sz="2400" dirty="0" smtClean="0"/>
              <a:t>worse, </a:t>
            </a:r>
            <a:r>
              <a:rPr lang="en-US" sz="2400" dirty="0"/>
              <a:t>generating 23 times the CO and </a:t>
            </a:r>
            <a:r>
              <a:rPr lang="en-US" sz="2400" i="1" dirty="0"/>
              <a:t>nearly 300 times</a:t>
            </a:r>
            <a:r>
              <a:rPr lang="en-US" sz="2400" dirty="0"/>
              <a:t> more NMHC than the crew cab pickup. Let's put that in perspective. </a:t>
            </a:r>
            <a:r>
              <a:rPr lang="en-US" sz="2400" b="1" dirty="0"/>
              <a:t>To equal the hydrocarbon emissions of about a half-hour of yard work with this two-stroke leaf blower, you'd have to drive a Raptor for 3,887 miles, or the distance from Northern Texas to Anchorage, Alaska</a:t>
            </a:r>
            <a:r>
              <a:rPr lang="en-US" sz="2400" b="1" dirty="0" smtClean="0"/>
              <a:t>.”</a:t>
            </a:r>
            <a:endParaRPr lang="en-US" sz="2400" b="1" dirty="0"/>
          </a:p>
        </p:txBody>
      </p:sp>
    </p:spTree>
    <p:extLst>
      <p:ext uri="{BB962C8B-B14F-4D97-AF65-F5344CB8AC3E}">
        <p14:creationId xmlns:p14="http://schemas.microsoft.com/office/powerpoint/2010/main" val="37447572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Options to reduce pollutants</a:t>
            </a:r>
            <a:endParaRPr lang="en-US" dirty="0"/>
          </a:p>
        </p:txBody>
      </p:sp>
      <p:sp>
        <p:nvSpPr>
          <p:cNvPr id="3" name="Content Placeholder 2"/>
          <p:cNvSpPr>
            <a:spLocks noGrp="1"/>
          </p:cNvSpPr>
          <p:nvPr>
            <p:ph sz="quarter" idx="13"/>
          </p:nvPr>
        </p:nvSpPr>
        <p:spPr>
          <a:xfrm>
            <a:off x="304800" y="1981200"/>
            <a:ext cx="8595360" cy="2587752"/>
          </a:xfrm>
        </p:spPr>
        <p:txBody>
          <a:bodyPr/>
          <a:lstStyle/>
          <a:p>
            <a:r>
              <a:rPr lang="en-US" sz="2800" dirty="0" smtClean="0"/>
              <a:t>Blow the hardscape with a Ford Raptor</a:t>
            </a:r>
          </a:p>
          <a:p>
            <a:pPr marL="0" indent="0">
              <a:buNone/>
            </a:pPr>
            <a:r>
              <a:rPr lang="en-US" sz="2800" dirty="0" smtClean="0"/>
              <a:t> </a:t>
            </a:r>
          </a:p>
          <a:p>
            <a:r>
              <a:rPr lang="en-US" sz="2800" dirty="0" smtClean="0"/>
              <a:t>Use a less polluting blower. Lithium-ion battery powered leaf blowers perform nearly the same as our standard Echo PB 265L gas blower.</a:t>
            </a:r>
          </a:p>
          <a:p>
            <a:endParaRPr lang="en-US" dirty="0"/>
          </a:p>
        </p:txBody>
      </p:sp>
    </p:spTree>
    <p:extLst>
      <p:ext uri="{BB962C8B-B14F-4D97-AF65-F5344CB8AC3E}">
        <p14:creationId xmlns:p14="http://schemas.microsoft.com/office/powerpoint/2010/main" val="12864704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ctr"/>
            <a:r>
              <a:rPr lang="en-US" dirty="0" smtClean="0"/>
              <a:t>Comparing our most common blower PB265L to the battery powered Stihl BGA85</a:t>
            </a:r>
            <a:endParaRPr lang="en-US" dirty="0"/>
          </a:p>
        </p:txBody>
      </p:sp>
      <p:graphicFrame>
        <p:nvGraphicFramePr>
          <p:cNvPr id="7" name="Content Placeholder 6"/>
          <p:cNvGraphicFramePr>
            <a:graphicFrameLocks noGrp="1"/>
          </p:cNvGraphicFramePr>
          <p:nvPr>
            <p:ph sz="quarter" idx="13"/>
            <p:extLst>
              <p:ext uri="{D42A27DB-BD31-4B8C-83A1-F6EECF244321}">
                <p14:modId xmlns:p14="http://schemas.microsoft.com/office/powerpoint/2010/main" val="3176850628"/>
              </p:ext>
            </p:extLst>
          </p:nvPr>
        </p:nvGraphicFramePr>
        <p:xfrm>
          <a:off x="457200" y="3505200"/>
          <a:ext cx="8229601" cy="2362200"/>
        </p:xfrm>
        <a:graphic>
          <a:graphicData uri="http://schemas.openxmlformats.org/drawingml/2006/table">
            <a:tbl>
              <a:tblPr/>
              <a:tblGrid>
                <a:gridCol w="2644554"/>
                <a:gridCol w="2770485"/>
                <a:gridCol w="1605622"/>
                <a:gridCol w="402980"/>
                <a:gridCol w="402980"/>
                <a:gridCol w="402980"/>
              </a:tblGrid>
              <a:tr h="438150">
                <a:tc>
                  <a:txBody>
                    <a:bodyPr/>
                    <a:lstStyle/>
                    <a:p>
                      <a:pPr algn="ctr"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r>
                        <a:rPr lang="en-US" sz="2400" b="1" i="0" u="none" strike="noStrike" dirty="0" smtClean="0">
                          <a:solidFill>
                            <a:srgbClr val="000000"/>
                          </a:solidFill>
                          <a:effectLst/>
                          <a:latin typeface="Calibri"/>
                        </a:rPr>
                        <a:t> BGA </a:t>
                      </a:r>
                      <a:r>
                        <a:rPr lang="en-US" sz="2400" b="1" i="0" u="none" strike="noStrike" dirty="0">
                          <a:solidFill>
                            <a:srgbClr val="000000"/>
                          </a:solidFill>
                          <a:effectLst/>
                          <a:latin typeface="Calibri"/>
                        </a:rPr>
                        <a:t>85</a:t>
                      </a:r>
                    </a:p>
                  </a:txBody>
                  <a:tcPr marL="0" marR="0" marT="0" marB="0" anchor="b">
                    <a:lnL>
                      <a:noFill/>
                    </a:lnL>
                    <a:lnR>
                      <a:noFill/>
                    </a:lnR>
                    <a:lnT>
                      <a:noFill/>
                    </a:lnT>
                    <a:lnB>
                      <a:noFill/>
                    </a:lnB>
                  </a:tcPr>
                </a:tc>
                <a:tc gridSpan="4">
                  <a:txBody>
                    <a:bodyPr/>
                    <a:lstStyle/>
                    <a:p>
                      <a:pPr algn="l" fontAlgn="b"/>
                      <a:r>
                        <a:rPr lang="en-US" sz="2400" b="1" i="0" u="none" strike="noStrike" dirty="0">
                          <a:solidFill>
                            <a:srgbClr val="000000"/>
                          </a:solidFill>
                          <a:effectLst/>
                          <a:latin typeface="Calibri"/>
                        </a:rPr>
                        <a:t>PB 265L</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438150">
                <a:tc>
                  <a:txBody>
                    <a:bodyPr/>
                    <a:lstStyle/>
                    <a:p>
                      <a:pPr algn="l" fontAlgn="b"/>
                      <a:r>
                        <a:rPr lang="en-US" sz="2400" b="0" i="0" u="none" strike="noStrike" dirty="0">
                          <a:solidFill>
                            <a:srgbClr val="000000"/>
                          </a:solidFill>
                          <a:effectLst/>
                          <a:latin typeface="Calibri"/>
                        </a:rPr>
                        <a:t>Air Velocity</a:t>
                      </a:r>
                    </a:p>
                  </a:txBody>
                  <a:tcPr marL="0" marR="0" marT="0" marB="0" anchor="b">
                    <a:lnL>
                      <a:noFill/>
                    </a:lnL>
                    <a:lnR>
                      <a:noFill/>
                    </a:lnR>
                    <a:lnT>
                      <a:noFill/>
                    </a:lnT>
                    <a:lnB>
                      <a:noFill/>
                    </a:lnB>
                  </a:tcPr>
                </a:tc>
                <a:tc>
                  <a:txBody>
                    <a:bodyPr/>
                    <a:lstStyle/>
                    <a:p>
                      <a:pPr algn="l" fontAlgn="b"/>
                      <a:r>
                        <a:rPr lang="en-US" sz="2000" b="0" i="0" u="none" strike="noStrike" dirty="0">
                          <a:solidFill>
                            <a:srgbClr val="000000"/>
                          </a:solidFill>
                          <a:effectLst/>
                          <a:latin typeface="Calibri"/>
                        </a:rPr>
                        <a:t>102 mph</a:t>
                      </a:r>
                    </a:p>
                  </a:txBody>
                  <a:tcPr marL="0" marR="0" marT="0" marB="0" anchor="b">
                    <a:lnL>
                      <a:noFill/>
                    </a:lnL>
                    <a:lnR>
                      <a:noFill/>
                    </a:lnR>
                    <a:lnT>
                      <a:noFill/>
                    </a:lnT>
                    <a:lnB>
                      <a:noFill/>
                    </a:lnB>
                  </a:tcPr>
                </a:tc>
                <a:tc gridSpan="4">
                  <a:txBody>
                    <a:bodyPr/>
                    <a:lstStyle/>
                    <a:p>
                      <a:pPr algn="l" fontAlgn="b"/>
                      <a:r>
                        <a:rPr lang="en-US" sz="2000" b="0" i="0" u="none" strike="noStrike" dirty="0" err="1">
                          <a:solidFill>
                            <a:srgbClr val="000000"/>
                          </a:solidFill>
                          <a:effectLst/>
                          <a:latin typeface="Calibri"/>
                        </a:rPr>
                        <a:t>Avg</a:t>
                      </a:r>
                      <a:r>
                        <a:rPr lang="en-US" sz="2000" b="0" i="0" u="none" strike="noStrike" dirty="0">
                          <a:solidFill>
                            <a:srgbClr val="000000"/>
                          </a:solidFill>
                          <a:effectLst/>
                          <a:latin typeface="Calibri"/>
                        </a:rPr>
                        <a:t> - 131 mph, </a:t>
                      </a:r>
                      <a:endParaRPr lang="en-US" sz="2000" b="0" i="0" u="none" strike="noStrike" dirty="0" smtClean="0">
                        <a:solidFill>
                          <a:srgbClr val="000000"/>
                        </a:solidFill>
                        <a:effectLst/>
                        <a:latin typeface="Calibri"/>
                      </a:endParaRPr>
                    </a:p>
                    <a:p>
                      <a:pPr algn="l" fontAlgn="b"/>
                      <a:r>
                        <a:rPr lang="en-US" sz="2000" b="0" i="0" u="none" strike="noStrike" dirty="0" smtClean="0">
                          <a:solidFill>
                            <a:srgbClr val="000000"/>
                          </a:solidFill>
                          <a:effectLst/>
                          <a:latin typeface="Calibri"/>
                        </a:rPr>
                        <a:t>Max </a:t>
                      </a:r>
                      <a:r>
                        <a:rPr lang="en-US" sz="2000" b="0" i="0" u="none" strike="noStrike" dirty="0">
                          <a:solidFill>
                            <a:srgbClr val="000000"/>
                          </a:solidFill>
                          <a:effectLst/>
                          <a:latin typeface="Calibri"/>
                        </a:rPr>
                        <a:t>- 158 </a:t>
                      </a:r>
                      <a:r>
                        <a:rPr lang="en-US" sz="2000" b="0" i="0" u="none" strike="noStrike" dirty="0" smtClean="0">
                          <a:solidFill>
                            <a:srgbClr val="000000"/>
                          </a:solidFill>
                          <a:effectLst/>
                          <a:latin typeface="Calibri"/>
                        </a:rPr>
                        <a:t>mph</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438150">
                <a:tc>
                  <a:txBody>
                    <a:bodyPr/>
                    <a:lstStyle/>
                    <a:p>
                      <a:pPr algn="l" fontAlgn="b"/>
                      <a:r>
                        <a:rPr lang="en-US" sz="2400" b="0" i="0" u="none" strike="noStrike" dirty="0">
                          <a:solidFill>
                            <a:srgbClr val="000000"/>
                          </a:solidFill>
                          <a:effectLst/>
                          <a:latin typeface="Calibri"/>
                        </a:rPr>
                        <a:t>Air Volume</a:t>
                      </a:r>
                    </a:p>
                  </a:txBody>
                  <a:tcPr marL="0" marR="0" marT="0" marB="0" anchor="b">
                    <a:lnL>
                      <a:noFill/>
                    </a:lnL>
                    <a:lnR>
                      <a:noFill/>
                    </a:lnR>
                    <a:lnT>
                      <a:noFill/>
                    </a:lnT>
                    <a:lnB>
                      <a:noFill/>
                    </a:lnB>
                  </a:tcPr>
                </a:tc>
                <a:tc>
                  <a:txBody>
                    <a:bodyPr/>
                    <a:lstStyle/>
                    <a:p>
                      <a:pPr algn="l" fontAlgn="b"/>
                      <a:r>
                        <a:rPr lang="en-US" sz="2000" b="0" i="0" u="none" strike="noStrike" dirty="0">
                          <a:solidFill>
                            <a:srgbClr val="000000"/>
                          </a:solidFill>
                          <a:effectLst/>
                          <a:latin typeface="Calibri"/>
                        </a:rPr>
                        <a:t>385 cu </a:t>
                      </a:r>
                      <a:r>
                        <a:rPr lang="en-US" sz="2000" b="0" i="0" u="none" strike="noStrike" dirty="0" err="1">
                          <a:solidFill>
                            <a:srgbClr val="000000"/>
                          </a:solidFill>
                          <a:effectLst/>
                          <a:latin typeface="Calibri"/>
                        </a:rPr>
                        <a:t>ft</a:t>
                      </a:r>
                      <a:r>
                        <a:rPr lang="en-US" sz="2000" b="0" i="0" u="none" strike="noStrike" dirty="0">
                          <a:solidFill>
                            <a:srgbClr val="000000"/>
                          </a:solidFill>
                          <a:effectLst/>
                          <a:latin typeface="Calibri"/>
                        </a:rPr>
                        <a:t>/min</a:t>
                      </a:r>
                    </a:p>
                  </a:txBody>
                  <a:tcPr marL="0" marR="0" marT="0" marB="0" anchor="b">
                    <a:lnL>
                      <a:noFill/>
                    </a:lnL>
                    <a:lnR>
                      <a:noFill/>
                    </a:lnR>
                    <a:lnT>
                      <a:noFill/>
                    </a:lnT>
                    <a:lnB>
                      <a:noFill/>
                    </a:lnB>
                  </a:tcPr>
                </a:tc>
                <a:tc>
                  <a:txBody>
                    <a:bodyPr/>
                    <a:lstStyle/>
                    <a:p>
                      <a:pPr algn="l" fontAlgn="b"/>
                      <a:r>
                        <a:rPr lang="en-US" sz="2000" b="0" i="0" u="none" strike="noStrike" dirty="0" smtClean="0">
                          <a:solidFill>
                            <a:srgbClr val="000000"/>
                          </a:solidFill>
                          <a:effectLst/>
                          <a:latin typeface="Calibri"/>
                        </a:rPr>
                        <a:t>375 cu </a:t>
                      </a:r>
                      <a:r>
                        <a:rPr lang="en-US" sz="2000" b="0" i="0" u="none" strike="noStrike" dirty="0" err="1" smtClean="0">
                          <a:solidFill>
                            <a:srgbClr val="000000"/>
                          </a:solidFill>
                          <a:effectLst/>
                          <a:latin typeface="Calibri"/>
                        </a:rPr>
                        <a:t>ft</a:t>
                      </a:r>
                      <a:r>
                        <a:rPr lang="en-US" sz="2000" b="0" i="0" u="none" strike="noStrike" dirty="0" smtClean="0">
                          <a:solidFill>
                            <a:srgbClr val="000000"/>
                          </a:solidFill>
                          <a:effectLst/>
                          <a:latin typeface="Calibri"/>
                        </a:rPr>
                        <a:t>/min</a:t>
                      </a:r>
                      <a:endParaRPr lang="en-US" sz="20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20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r>
              <a:tr h="438150">
                <a:tc>
                  <a:txBody>
                    <a:bodyPr/>
                    <a:lstStyle/>
                    <a:p>
                      <a:pPr algn="l" fontAlgn="b"/>
                      <a:r>
                        <a:rPr lang="en-US" sz="2400" b="0" i="0" u="none" strike="noStrike" dirty="0">
                          <a:solidFill>
                            <a:srgbClr val="000000"/>
                          </a:solidFill>
                          <a:effectLst/>
                          <a:latin typeface="Calibri"/>
                        </a:rPr>
                        <a:t>Noise Level</a:t>
                      </a:r>
                    </a:p>
                  </a:txBody>
                  <a:tcPr marL="0" marR="0" marT="0" marB="0" anchor="b">
                    <a:lnL>
                      <a:noFill/>
                    </a:lnL>
                    <a:lnR>
                      <a:noFill/>
                    </a:lnR>
                    <a:lnT>
                      <a:noFill/>
                    </a:lnT>
                    <a:lnB>
                      <a:noFill/>
                    </a:lnB>
                  </a:tcPr>
                </a:tc>
                <a:tc>
                  <a:txBody>
                    <a:bodyPr/>
                    <a:lstStyle/>
                    <a:p>
                      <a:pPr algn="l" fontAlgn="b"/>
                      <a:r>
                        <a:rPr lang="en-US" sz="2000" b="0" i="0" u="none" strike="noStrike" dirty="0">
                          <a:solidFill>
                            <a:srgbClr val="000000"/>
                          </a:solidFill>
                          <a:effectLst/>
                          <a:latin typeface="Calibri"/>
                        </a:rPr>
                        <a:t>64 dB(A)</a:t>
                      </a:r>
                    </a:p>
                  </a:txBody>
                  <a:tcPr marL="0" marR="0" marT="0" marB="0" anchor="b">
                    <a:lnL>
                      <a:noFill/>
                    </a:lnL>
                    <a:lnR>
                      <a:noFill/>
                    </a:lnR>
                    <a:lnT>
                      <a:noFill/>
                    </a:lnT>
                    <a:lnB>
                      <a:noFill/>
                    </a:lnB>
                  </a:tcPr>
                </a:tc>
                <a:tc>
                  <a:txBody>
                    <a:bodyPr/>
                    <a:lstStyle/>
                    <a:p>
                      <a:pPr algn="l" fontAlgn="b"/>
                      <a:r>
                        <a:rPr lang="en-US" sz="2000" b="0" i="0" u="none" strike="noStrike" dirty="0">
                          <a:solidFill>
                            <a:srgbClr val="000000"/>
                          </a:solidFill>
                          <a:effectLst/>
                          <a:latin typeface="Calibri"/>
                        </a:rPr>
                        <a:t>64 dB(A)</a:t>
                      </a:r>
                    </a:p>
                  </a:txBody>
                  <a:tcPr marL="0" marR="0" marT="0" marB="0" anchor="b">
                    <a:lnL>
                      <a:noFill/>
                    </a:lnL>
                    <a:lnR>
                      <a:noFill/>
                    </a:lnR>
                    <a:lnT>
                      <a:noFill/>
                    </a:lnT>
                    <a:lnB>
                      <a:noFill/>
                    </a:lnB>
                  </a:tcPr>
                </a:tc>
                <a:tc>
                  <a:txBody>
                    <a:bodyPr/>
                    <a:lstStyle/>
                    <a:p>
                      <a:pPr algn="l" fontAlgn="b"/>
                      <a:endParaRPr lang="en-US" sz="20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r>
              <a:tr h="438150">
                <a:tc>
                  <a:txBody>
                    <a:bodyPr/>
                    <a:lstStyle/>
                    <a:p>
                      <a:pPr algn="l" fontAlgn="b"/>
                      <a:endParaRPr lang="en-US" sz="1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20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20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r>
            </a:tbl>
          </a:graphicData>
        </a:graphic>
      </p:graphicFrame>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133600"/>
            <a:ext cx="2843561"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609725"/>
            <a:ext cx="2047875" cy="166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01507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pPr algn="ctr"/>
            <a:r>
              <a:rPr lang="en-US" sz="3600" dirty="0" smtClean="0"/>
              <a:t>Battery options – which batteries to use?</a:t>
            </a:r>
            <a:endParaRPr lang="en-US" sz="3600" dirty="0"/>
          </a:p>
        </p:txBody>
      </p:sp>
      <p:pic>
        <p:nvPicPr>
          <p:cNvPr id="10" name="Content Placeholder 9"/>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385887" y="3451225"/>
            <a:ext cx="2032000" cy="1143000"/>
          </a:xfrm>
        </p:spPr>
      </p:pic>
      <p:pic>
        <p:nvPicPr>
          <p:cNvPr id="9" name="Content Placeholder 8"/>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5181600" y="2371884"/>
            <a:ext cx="2952750" cy="1666875"/>
          </a:xfrm>
        </p:spPr>
      </p:pic>
      <p:sp>
        <p:nvSpPr>
          <p:cNvPr id="4" name="Text Placeholder 3"/>
          <p:cNvSpPr>
            <a:spLocks noGrp="1"/>
          </p:cNvSpPr>
          <p:nvPr>
            <p:ph type="body" sz="half" idx="2"/>
          </p:nvPr>
        </p:nvSpPr>
        <p:spPr/>
        <p:txBody>
          <a:bodyPr>
            <a:normAutofit fontScale="85000" lnSpcReduction="10000"/>
          </a:bodyPr>
          <a:lstStyle/>
          <a:p>
            <a:pPr algn="ctr"/>
            <a:r>
              <a:rPr lang="en-US" sz="2400" dirty="0" smtClean="0"/>
              <a:t>Backpack battery + backup battery</a:t>
            </a:r>
          </a:p>
          <a:p>
            <a:pPr algn="ctr"/>
            <a:endParaRPr lang="en-US" sz="2400" dirty="0"/>
          </a:p>
        </p:txBody>
      </p:sp>
      <p:sp>
        <p:nvSpPr>
          <p:cNvPr id="5" name="Text Placeholder 4"/>
          <p:cNvSpPr>
            <a:spLocks noGrp="1"/>
          </p:cNvSpPr>
          <p:nvPr>
            <p:ph type="body" sz="half" idx="15"/>
          </p:nvPr>
        </p:nvSpPr>
        <p:spPr/>
        <p:txBody>
          <a:bodyPr>
            <a:normAutofit fontScale="92500"/>
          </a:bodyPr>
          <a:lstStyle/>
          <a:p>
            <a:pPr algn="ctr"/>
            <a:r>
              <a:rPr lang="en-US" sz="2400" dirty="0" smtClean="0"/>
              <a:t>Two smaller batteries w/ hip belt</a:t>
            </a:r>
            <a:endParaRPr lang="en-US" sz="2400" dirty="0"/>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600" y="1828799"/>
            <a:ext cx="2971801" cy="2971801"/>
          </a:xfrm>
          <a:prstGeom prst="rect">
            <a:avLst/>
          </a:prstGeom>
        </p:spPr>
      </p:pic>
      <p:pic>
        <p:nvPicPr>
          <p:cNvPr id="1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59534" y="5175932"/>
            <a:ext cx="1850866"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0400" y="5175932"/>
            <a:ext cx="1850866"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11604" y="5410200"/>
            <a:ext cx="1542388"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Plus 2"/>
          <p:cNvSpPr/>
          <p:nvPr/>
        </p:nvSpPr>
        <p:spPr>
          <a:xfrm>
            <a:off x="2276397" y="4841223"/>
            <a:ext cx="412802" cy="4572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lus 15"/>
          <p:cNvSpPr/>
          <p:nvPr/>
        </p:nvSpPr>
        <p:spPr>
          <a:xfrm>
            <a:off x="6590041" y="4384023"/>
            <a:ext cx="412802" cy="4572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65504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381000"/>
            <a:ext cx="8591550" cy="1524000"/>
          </a:xfrm>
        </p:spPr>
        <p:txBody>
          <a:bodyPr>
            <a:noAutofit/>
          </a:bodyPr>
          <a:lstStyle/>
          <a:p>
            <a:r>
              <a:rPr lang="en-US" sz="3200" dirty="0" smtClean="0"/>
              <a:t>Comparing blower &amp; battery weight options</a:t>
            </a:r>
            <a:br>
              <a:rPr lang="en-US" sz="3200" dirty="0" smtClean="0"/>
            </a:br>
            <a:r>
              <a:rPr lang="en-US" sz="3200" dirty="0" smtClean="0"/>
              <a:t>to the Stihl handheld BG86 (10.4lbs w fuel, 9.7lbs empty) </a:t>
            </a:r>
            <a:endParaRPr lang="en-US" sz="3200" dirty="0"/>
          </a:p>
        </p:txBody>
      </p:sp>
      <p:sp>
        <p:nvSpPr>
          <p:cNvPr id="8" name="Content Placeholder 7"/>
          <p:cNvSpPr>
            <a:spLocks noGrp="1"/>
          </p:cNvSpPr>
          <p:nvPr>
            <p:ph sz="quarter" idx="13"/>
          </p:nvPr>
        </p:nvSpPr>
        <p:spPr>
          <a:xfrm>
            <a:off x="533400" y="2133600"/>
            <a:ext cx="7315200" cy="4495800"/>
          </a:xfrm>
        </p:spPr>
        <p:txBody>
          <a:bodyPr>
            <a:normAutofit/>
          </a:bodyPr>
          <a:lstStyle/>
          <a:p>
            <a:r>
              <a:rPr lang="en-US" sz="3200" dirty="0" smtClean="0"/>
              <a:t>Blower &amp; Backpack battery</a:t>
            </a:r>
          </a:p>
          <a:p>
            <a:pPr marL="0" indent="0">
              <a:buNone/>
            </a:pPr>
            <a:r>
              <a:rPr lang="en-US" sz="2400" dirty="0" smtClean="0"/>
              <a:t>  Blower weight= 7.0 lbs. + backpack battery=15.7lbs.</a:t>
            </a:r>
          </a:p>
          <a:p>
            <a:pPr marL="0" indent="0">
              <a:buNone/>
            </a:pPr>
            <a:r>
              <a:rPr lang="en-US" sz="2400" dirty="0" smtClean="0"/>
              <a:t>                               </a:t>
            </a:r>
            <a:r>
              <a:rPr lang="en-US" sz="1800" dirty="0" smtClean="0">
                <a:solidFill>
                  <a:schemeClr val="tx2">
                    <a:lumMod val="60000"/>
                    <a:lumOff val="40000"/>
                  </a:schemeClr>
                </a:solidFill>
              </a:rPr>
              <a:t>OR</a:t>
            </a:r>
          </a:p>
          <a:p>
            <a:r>
              <a:rPr lang="en-US" sz="3200" dirty="0" smtClean="0"/>
              <a:t>Blower w/ AP180 battery on blower: 10.8 lbs.</a:t>
            </a:r>
          </a:p>
          <a:p>
            <a:pPr marL="0" lvl="8" indent="0">
              <a:spcBef>
                <a:spcPts val="600"/>
              </a:spcBef>
              <a:buNone/>
            </a:pPr>
            <a:r>
              <a:rPr lang="en-US" sz="2400" spc="30" dirty="0" smtClean="0">
                <a:cs typeface="Tahoma" pitchFamily="34" charset="0"/>
              </a:rPr>
              <a:t>		  </a:t>
            </a:r>
            <a:r>
              <a:rPr lang="en-US" sz="1800" spc="30" dirty="0" smtClean="0">
                <a:solidFill>
                  <a:schemeClr val="tx2">
                    <a:lumMod val="60000"/>
                    <a:lumOff val="40000"/>
                  </a:schemeClr>
                </a:solidFill>
                <a:cs typeface="Tahoma" pitchFamily="34" charset="0"/>
              </a:rPr>
              <a:t>OR</a:t>
            </a:r>
            <a:endParaRPr lang="en-US" sz="1800" spc="30" dirty="0">
              <a:solidFill>
                <a:schemeClr val="tx2">
                  <a:lumMod val="60000"/>
                  <a:lumOff val="40000"/>
                </a:schemeClr>
              </a:solidFill>
              <a:cs typeface="Tahoma" pitchFamily="34" charset="0"/>
            </a:endParaRPr>
          </a:p>
          <a:p>
            <a:r>
              <a:rPr lang="en-US" sz="3200" dirty="0" smtClean="0"/>
              <a:t>Blower &amp; Hip Belt w 2 batteries</a:t>
            </a:r>
          </a:p>
          <a:p>
            <a:pPr marL="0" indent="0">
              <a:buNone/>
            </a:pPr>
            <a:r>
              <a:rPr lang="en-US" sz="2400" dirty="0"/>
              <a:t> </a:t>
            </a:r>
            <a:r>
              <a:rPr lang="en-US" sz="2400" dirty="0" smtClean="0"/>
              <a:t>  Blower weight = 7 lbs.</a:t>
            </a:r>
          </a:p>
          <a:p>
            <a:pPr marL="0" indent="0">
              <a:buNone/>
            </a:pPr>
            <a:r>
              <a:rPr lang="en-US" sz="2400" dirty="0" smtClean="0"/>
              <a:t>   Hip belt + 2 batteries = 8 lbs.</a:t>
            </a:r>
          </a:p>
        </p:txBody>
      </p:sp>
    </p:spTree>
    <p:extLst>
      <p:ext uri="{BB962C8B-B14F-4D97-AF65-F5344CB8AC3E}">
        <p14:creationId xmlns:p14="http://schemas.microsoft.com/office/powerpoint/2010/main" val="35947654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1600200" y="381000"/>
            <a:ext cx="5181600" cy="1536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0" name="TextBox 9"/>
          <p:cNvSpPr txBox="1"/>
          <p:nvPr/>
        </p:nvSpPr>
        <p:spPr>
          <a:xfrm>
            <a:off x="1066800" y="2444534"/>
            <a:ext cx="7391400" cy="3416320"/>
          </a:xfrm>
          <a:prstGeom prst="rect">
            <a:avLst/>
          </a:prstGeom>
          <a:noFill/>
        </p:spPr>
        <p:txBody>
          <a:bodyPr wrap="square" rtlCol="0">
            <a:spAutoFit/>
          </a:bodyPr>
          <a:lstStyle/>
          <a:p>
            <a:r>
              <a:rPr lang="en-US" sz="2400" dirty="0" smtClean="0"/>
              <a:t>Recently Grounds submitted a project for a Carbon Fund Grant. We were awarded over $14,000 from the Sustainability Office Carbon Fund and Working Group Project Fund. “The </a:t>
            </a:r>
            <a:r>
              <a:rPr lang="en-US" sz="2400" dirty="0"/>
              <a:t>Carbon Fund committee strives for a sustainable future by working to mitigate Climate Change through funding and participating in projects to reduce greenhouse gas emissions, conduct relevant research, or carry out education and behavioral change programs</a:t>
            </a:r>
            <a:r>
              <a:rPr lang="en-US" sz="2400" dirty="0" smtClean="0"/>
              <a:t>.”</a:t>
            </a:r>
            <a:endParaRPr lang="en-US" sz="2400" dirty="0"/>
          </a:p>
        </p:txBody>
      </p:sp>
    </p:spTree>
    <p:extLst>
      <p:ext uri="{BB962C8B-B14F-4D97-AF65-F5344CB8AC3E}">
        <p14:creationId xmlns:p14="http://schemas.microsoft.com/office/powerpoint/2010/main" val="30023847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Backpack Batteries</a:t>
            </a:r>
            <a:endParaRPr lang="en-US" dirty="0"/>
          </a:p>
        </p:txBody>
      </p:sp>
      <p:sp>
        <p:nvSpPr>
          <p:cNvPr id="3" name="Content Placeholder 2"/>
          <p:cNvSpPr>
            <a:spLocks noGrp="1"/>
          </p:cNvSpPr>
          <p:nvPr>
            <p:ph sz="quarter" idx="13"/>
          </p:nvPr>
        </p:nvSpPr>
        <p:spPr/>
        <p:txBody>
          <a:bodyPr/>
          <a:lstStyle/>
          <a:p>
            <a:r>
              <a:rPr lang="en-US" dirty="0" smtClean="0"/>
              <a:t>Weight: 15.7 lbs.</a:t>
            </a:r>
          </a:p>
          <a:p>
            <a:r>
              <a:rPr lang="en-US" dirty="0" smtClean="0"/>
              <a:t>Blower run time on fully charged battery:  110 min.</a:t>
            </a:r>
          </a:p>
          <a:p>
            <a:r>
              <a:rPr lang="en-US" dirty="0" smtClean="0"/>
              <a:t>Charge time: </a:t>
            </a:r>
          </a:p>
          <a:p>
            <a:pPr marL="0" indent="0">
              <a:buNone/>
            </a:pPr>
            <a:r>
              <a:rPr lang="en-US" dirty="0" smtClean="0"/>
              <a:t>80%: 100 minutes</a:t>
            </a:r>
          </a:p>
          <a:p>
            <a:pPr marL="0" indent="0">
              <a:buNone/>
            </a:pPr>
            <a:r>
              <a:rPr lang="en-US" dirty="0" smtClean="0"/>
              <a:t>100%: 130 minutes</a:t>
            </a:r>
          </a:p>
          <a:p>
            <a:endParaRPr lang="en-US" dirty="0"/>
          </a:p>
        </p:txBody>
      </p:sp>
      <p:sp>
        <p:nvSpPr>
          <p:cNvPr id="8" name="Content Placeholder 7"/>
          <p:cNvSpPr>
            <a:spLocks noGrp="1"/>
          </p:cNvSpPr>
          <p:nvPr>
            <p:ph sz="quarter" idx="14"/>
          </p:nvPr>
        </p:nvSpPr>
        <p:spPr/>
        <p:txBody>
          <a:bodyPr/>
          <a:lstStyle/>
          <a:p>
            <a:r>
              <a:rPr lang="en-US" dirty="0" smtClean="0"/>
              <a:t>Weight: 3.8 lbs.</a:t>
            </a:r>
          </a:p>
          <a:p>
            <a:r>
              <a:rPr lang="en-US" dirty="0" smtClean="0"/>
              <a:t>Blower run time on fully charged battery: 23 min.</a:t>
            </a:r>
          </a:p>
          <a:p>
            <a:r>
              <a:rPr lang="en-US" dirty="0" smtClean="0"/>
              <a:t>Charge time:</a:t>
            </a:r>
          </a:p>
          <a:p>
            <a:r>
              <a:rPr lang="en-US" dirty="0" smtClean="0"/>
              <a:t>80%: 20 min.</a:t>
            </a:r>
          </a:p>
          <a:p>
            <a:r>
              <a:rPr lang="en-US" dirty="0" smtClean="0"/>
              <a:t>100%: 28min.</a:t>
            </a:r>
            <a:endParaRPr lang="en-US" dirty="0"/>
          </a:p>
        </p:txBody>
      </p:sp>
      <p:sp>
        <p:nvSpPr>
          <p:cNvPr id="6" name="Text Placeholder 5"/>
          <p:cNvSpPr>
            <a:spLocks noGrp="1"/>
          </p:cNvSpPr>
          <p:nvPr>
            <p:ph type="body" sz="half" idx="2"/>
          </p:nvPr>
        </p:nvSpPr>
        <p:spPr/>
        <p:txBody>
          <a:bodyPr>
            <a:normAutofit/>
          </a:bodyPr>
          <a:lstStyle/>
          <a:p>
            <a:r>
              <a:rPr lang="en-US" sz="2400" dirty="0" smtClean="0"/>
              <a:t>Backpack Battery AR900</a:t>
            </a:r>
            <a:endParaRPr lang="en-US" sz="2400" dirty="0"/>
          </a:p>
        </p:txBody>
      </p:sp>
      <p:sp>
        <p:nvSpPr>
          <p:cNvPr id="7" name="Text Placeholder 6"/>
          <p:cNvSpPr>
            <a:spLocks noGrp="1"/>
          </p:cNvSpPr>
          <p:nvPr>
            <p:ph type="body" sz="half" idx="15"/>
          </p:nvPr>
        </p:nvSpPr>
        <p:spPr/>
        <p:txBody>
          <a:bodyPr>
            <a:normAutofit/>
          </a:bodyPr>
          <a:lstStyle/>
          <a:p>
            <a:r>
              <a:rPr lang="en-US" sz="2400" dirty="0" smtClean="0"/>
              <a:t>AP-180 Lithium-ion Battery</a:t>
            </a:r>
            <a:endParaRPr lang="en-US" sz="2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4191000"/>
            <a:ext cx="1981200" cy="1981200"/>
          </a:xfrm>
          <a:prstGeom prst="rect">
            <a:avLst/>
          </a:prstGeom>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4419600"/>
            <a:ext cx="1850866"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53951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76225" y="228600"/>
            <a:ext cx="7877175" cy="1066801"/>
          </a:xfrm>
        </p:spPr>
        <p:txBody>
          <a:bodyPr/>
          <a:lstStyle/>
          <a:p>
            <a:pPr algn="ctr"/>
            <a:r>
              <a:rPr lang="en-US" dirty="0" smtClean="0"/>
              <a:t>Tracking emission reductions</a:t>
            </a:r>
            <a:endParaRPr lang="en-US" dirty="0"/>
          </a:p>
        </p:txBody>
      </p:sp>
      <p:sp>
        <p:nvSpPr>
          <p:cNvPr id="8" name="Content Placeholder 7"/>
          <p:cNvSpPr>
            <a:spLocks noGrp="1"/>
          </p:cNvSpPr>
          <p:nvPr>
            <p:ph sz="quarter" idx="13"/>
          </p:nvPr>
        </p:nvSpPr>
        <p:spPr>
          <a:xfrm>
            <a:off x="838200" y="1298448"/>
            <a:ext cx="7391400" cy="4937760"/>
          </a:xfrm>
        </p:spPr>
        <p:txBody>
          <a:bodyPr/>
          <a:lstStyle/>
          <a:p>
            <a:pPr marL="0" indent="0">
              <a:buNone/>
            </a:pPr>
            <a:r>
              <a:rPr lang="en-US" sz="2400" dirty="0" smtClean="0"/>
              <a:t>We are tracking blower use – both battery powered and 2-stroke on our PM checklists by hours used.</a:t>
            </a:r>
          </a:p>
          <a:p>
            <a:pPr marL="0" indent="0">
              <a:buNone/>
            </a:pPr>
            <a:r>
              <a:rPr lang="en-US" sz="2400" dirty="0" smtClean="0"/>
              <a:t>The data we get will show us gas blower use, electric blower use, and total blower use (in hours.)</a:t>
            </a:r>
          </a:p>
          <a:p>
            <a:pPr marL="0" indent="0">
              <a:buNone/>
            </a:pPr>
            <a:r>
              <a:rPr lang="en-US" sz="2400" dirty="0" smtClean="0"/>
              <a:t>The emissions can then be calculated based on hours of blower use.</a:t>
            </a:r>
          </a:p>
          <a:p>
            <a:pPr marL="0" indent="0">
              <a:buNone/>
            </a:pPr>
            <a:r>
              <a:rPr lang="en-US" sz="2400" dirty="0" smtClean="0"/>
              <a:t>By using your data from the PM checklists we can track the emissions reductions monthly or annually.</a:t>
            </a:r>
          </a:p>
          <a:p>
            <a:pPr marL="0" indent="0">
              <a:buNone/>
            </a:pPr>
            <a:endParaRPr lang="en-US" sz="2400"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40049497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2293826879"/>
              </p:ext>
            </p:extLst>
          </p:nvPr>
        </p:nvGraphicFramePr>
        <p:xfrm>
          <a:off x="533400" y="381000"/>
          <a:ext cx="8010525" cy="60912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677687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38200"/>
            <a:ext cx="8591550" cy="1066801"/>
          </a:xfrm>
        </p:spPr>
        <p:txBody>
          <a:bodyPr>
            <a:normAutofit/>
          </a:bodyPr>
          <a:lstStyle/>
          <a:p>
            <a:pPr algn="ctr"/>
            <a:r>
              <a:rPr lang="en-US" sz="4000" dirty="0" smtClean="0"/>
              <a:t>The  project</a:t>
            </a:r>
            <a:endParaRPr lang="en-US" sz="4000" dirty="0"/>
          </a:p>
        </p:txBody>
      </p:sp>
      <p:sp>
        <p:nvSpPr>
          <p:cNvPr id="3" name="Content Placeholder 2"/>
          <p:cNvSpPr>
            <a:spLocks noGrp="1"/>
          </p:cNvSpPr>
          <p:nvPr>
            <p:ph sz="quarter" idx="13"/>
          </p:nvPr>
        </p:nvSpPr>
        <p:spPr>
          <a:xfrm>
            <a:off x="304800" y="2590800"/>
            <a:ext cx="8595360" cy="3044952"/>
          </a:xfrm>
        </p:spPr>
        <p:txBody>
          <a:bodyPr>
            <a:normAutofit fontScale="85000" lnSpcReduction="10000"/>
          </a:bodyPr>
          <a:lstStyle/>
          <a:p>
            <a:pPr marL="0" indent="0">
              <a:lnSpc>
                <a:spcPct val="160000"/>
              </a:lnSpc>
              <a:buNone/>
            </a:pPr>
            <a:r>
              <a:rPr lang="en-US" dirty="0" smtClean="0"/>
              <a:t>	</a:t>
            </a:r>
            <a:r>
              <a:rPr lang="en-US" sz="2800" dirty="0" smtClean="0"/>
              <a:t>The purpose of our project is to provide Grounds </a:t>
            </a:r>
            <a:r>
              <a:rPr lang="en-US" sz="2800" dirty="0"/>
              <a:t>Services </a:t>
            </a:r>
            <a:r>
              <a:rPr lang="en-US" sz="2800" dirty="0" smtClean="0"/>
              <a:t>an opportunity to drastically reduce </a:t>
            </a:r>
            <a:r>
              <a:rPr lang="en-US" sz="2800" dirty="0"/>
              <a:t>greenhouse gas emissions using sustainable practices while supporting our mission, “…to provide an economically and efficiently operated, safe and well maintained campus environment.” </a:t>
            </a:r>
          </a:p>
          <a:p>
            <a:pPr>
              <a:lnSpc>
                <a:spcPct val="160000"/>
              </a:lnSpc>
            </a:pPr>
            <a:endParaRPr lang="en-US" dirty="0"/>
          </a:p>
        </p:txBody>
      </p:sp>
    </p:spTree>
    <p:extLst>
      <p:ext uri="{BB962C8B-B14F-4D97-AF65-F5344CB8AC3E}">
        <p14:creationId xmlns:p14="http://schemas.microsoft.com/office/powerpoint/2010/main" val="6791256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591550" cy="1066801"/>
          </a:xfrm>
        </p:spPr>
        <p:txBody>
          <a:bodyPr/>
          <a:lstStyle/>
          <a:p>
            <a:pPr algn="ctr"/>
            <a:r>
              <a:rPr lang="en-US" sz="4400" dirty="0" smtClean="0"/>
              <a:t>Background</a:t>
            </a:r>
            <a:endParaRPr lang="en-US" sz="4400" dirty="0"/>
          </a:p>
        </p:txBody>
      </p:sp>
      <p:sp>
        <p:nvSpPr>
          <p:cNvPr id="3" name="Content Placeholder 2"/>
          <p:cNvSpPr>
            <a:spLocks noGrp="1"/>
          </p:cNvSpPr>
          <p:nvPr>
            <p:ph sz="quarter" idx="13"/>
          </p:nvPr>
        </p:nvSpPr>
        <p:spPr>
          <a:xfrm>
            <a:off x="762000" y="2209800"/>
            <a:ext cx="7696200" cy="2819400"/>
          </a:xfrm>
        </p:spPr>
        <p:txBody>
          <a:bodyPr>
            <a:normAutofit fontScale="92500"/>
          </a:bodyPr>
          <a:lstStyle/>
          <a:p>
            <a:pPr marL="0" indent="0">
              <a:lnSpc>
                <a:spcPct val="150000"/>
              </a:lnSpc>
              <a:buNone/>
            </a:pPr>
            <a:r>
              <a:rPr lang="en-US" sz="2400" dirty="0"/>
              <a:t>Our campus gardeners maintain large areas </a:t>
            </a:r>
            <a:r>
              <a:rPr lang="en-US" sz="2400" dirty="0" smtClean="0"/>
              <a:t>of landscaping which </a:t>
            </a:r>
            <a:r>
              <a:rPr lang="en-US" sz="2400" dirty="0"/>
              <a:t>contain many thousands of square feet of walks and patios that need to be kept safe and clean. We primarily use two stroke gas/oil mix leaf blowers along with raking and sweeping to accomplish this. </a:t>
            </a:r>
          </a:p>
        </p:txBody>
      </p:sp>
    </p:spTree>
    <p:extLst>
      <p:ext uri="{BB962C8B-B14F-4D97-AF65-F5344CB8AC3E}">
        <p14:creationId xmlns:p14="http://schemas.microsoft.com/office/powerpoint/2010/main" val="30413135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t>2 stroke blowers</a:t>
            </a:r>
            <a:endParaRPr lang="en-US" sz="4400" dirty="0"/>
          </a:p>
        </p:txBody>
      </p:sp>
      <p:sp>
        <p:nvSpPr>
          <p:cNvPr id="3" name="Content Placeholder 2"/>
          <p:cNvSpPr>
            <a:spLocks noGrp="1"/>
          </p:cNvSpPr>
          <p:nvPr>
            <p:ph sz="quarter" idx="13"/>
          </p:nvPr>
        </p:nvSpPr>
        <p:spPr>
          <a:xfrm>
            <a:off x="1066800" y="1981200"/>
            <a:ext cx="6781800" cy="3429000"/>
          </a:xfrm>
        </p:spPr>
        <p:txBody>
          <a:bodyPr>
            <a:normAutofit lnSpcReduction="10000"/>
          </a:bodyPr>
          <a:lstStyle/>
          <a:p>
            <a:pPr>
              <a:lnSpc>
                <a:spcPct val="160000"/>
              </a:lnSpc>
            </a:pPr>
            <a:r>
              <a:rPr lang="en-US" sz="2400" dirty="0"/>
              <a:t>Two stroke blowers are very efficient tools and help reduce personnel injuries (mainly repetitive stress from raking and sweeping large areas). A problem with two-stroke leaf blowers is the amount of greenhouse gasses and other pollutants they produce.</a:t>
            </a:r>
          </a:p>
          <a:p>
            <a:endParaRPr lang="en-US" dirty="0"/>
          </a:p>
        </p:txBody>
      </p:sp>
    </p:spTree>
    <p:extLst>
      <p:ext uri="{BB962C8B-B14F-4D97-AF65-F5344CB8AC3E}">
        <p14:creationId xmlns:p14="http://schemas.microsoft.com/office/powerpoint/2010/main" val="1776240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0"/>
            <a:ext cx="8229600" cy="1828800"/>
          </a:xfrm>
        </p:spPr>
        <p:txBody>
          <a:bodyPr>
            <a:normAutofit/>
          </a:bodyPr>
          <a:lstStyle/>
          <a:p>
            <a:r>
              <a:rPr lang="en-US" sz="4000" dirty="0" smtClean="0"/>
              <a:t>How can we reduce pollution and still do our jobs effectively?</a:t>
            </a:r>
            <a:endParaRPr lang="en-US" sz="4000" dirty="0"/>
          </a:p>
        </p:txBody>
      </p:sp>
      <p:sp>
        <p:nvSpPr>
          <p:cNvPr id="3" name="Content Placeholder 2"/>
          <p:cNvSpPr>
            <a:spLocks noGrp="1"/>
          </p:cNvSpPr>
          <p:nvPr>
            <p:ph sz="quarter" idx="13"/>
          </p:nvPr>
        </p:nvSpPr>
        <p:spPr>
          <a:xfrm>
            <a:off x="990600" y="1298448"/>
            <a:ext cx="6858000" cy="4937760"/>
          </a:xfrm>
        </p:spPr>
        <p:txBody>
          <a:bodyPr>
            <a:normAutofit/>
          </a:bodyPr>
          <a:lstStyle/>
          <a:p>
            <a:endParaRPr lang="en-US" dirty="0" smtClean="0"/>
          </a:p>
          <a:p>
            <a:endParaRPr lang="en-US" dirty="0"/>
          </a:p>
        </p:txBody>
      </p:sp>
    </p:spTree>
    <p:extLst>
      <p:ext uri="{BB962C8B-B14F-4D97-AF65-F5344CB8AC3E}">
        <p14:creationId xmlns:p14="http://schemas.microsoft.com/office/powerpoint/2010/main" val="4180073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533400"/>
            <a:ext cx="8591550" cy="1524000"/>
          </a:xfrm>
        </p:spPr>
        <p:txBody>
          <a:bodyPr>
            <a:normAutofit fontScale="90000"/>
          </a:bodyPr>
          <a:lstStyle/>
          <a:p>
            <a:pPr marL="0" indent="0"/>
            <a:r>
              <a:rPr lang="en-US" dirty="0"/>
              <a:t>The majority of </a:t>
            </a:r>
            <a:r>
              <a:rPr lang="en-US" dirty="0" smtClean="0"/>
              <a:t>our routine </a:t>
            </a:r>
            <a:r>
              <a:rPr lang="en-US" dirty="0"/>
              <a:t>leaf blowing can be done with battery powered leaf blowers. </a:t>
            </a:r>
          </a:p>
        </p:txBody>
      </p:sp>
      <p:sp>
        <p:nvSpPr>
          <p:cNvPr id="4" name="Content Placeholder 3"/>
          <p:cNvSpPr>
            <a:spLocks noGrp="1"/>
          </p:cNvSpPr>
          <p:nvPr>
            <p:ph sz="quarter" idx="13"/>
          </p:nvPr>
        </p:nvSpPr>
        <p:spPr>
          <a:xfrm>
            <a:off x="304800" y="2286000"/>
            <a:ext cx="8595360" cy="3121152"/>
          </a:xfrm>
        </p:spPr>
        <p:txBody>
          <a:bodyPr>
            <a:normAutofit fontScale="92500"/>
          </a:bodyPr>
          <a:lstStyle/>
          <a:p>
            <a:pPr marL="342900" indent="-342900">
              <a:lnSpc>
                <a:spcPct val="200000"/>
              </a:lnSpc>
            </a:pPr>
            <a:r>
              <a:rPr lang="en-US" sz="2800" dirty="0" smtClean="0"/>
              <a:t>How much pollution can be reduced ?</a:t>
            </a:r>
          </a:p>
          <a:p>
            <a:pPr marL="342900" indent="-342900">
              <a:lnSpc>
                <a:spcPct val="200000"/>
              </a:lnSpc>
            </a:pPr>
            <a:r>
              <a:rPr lang="en-US" sz="2800" dirty="0" smtClean="0"/>
              <a:t>Do they have enough blowing power?</a:t>
            </a:r>
          </a:p>
          <a:p>
            <a:pPr marL="342900" indent="-342900">
              <a:lnSpc>
                <a:spcPct val="200000"/>
              </a:lnSpc>
            </a:pPr>
            <a:r>
              <a:rPr lang="en-US" sz="2800" dirty="0" smtClean="0"/>
              <a:t>Can the batteries last long enough to get the job done?</a:t>
            </a:r>
          </a:p>
          <a:p>
            <a:pPr marL="342900" indent="-342900">
              <a:lnSpc>
                <a:spcPct val="200000"/>
              </a:lnSpc>
            </a:pPr>
            <a:endParaRPr lang="en-US" sz="2400" dirty="0"/>
          </a:p>
        </p:txBody>
      </p:sp>
    </p:spTree>
    <p:extLst>
      <p:ext uri="{BB962C8B-B14F-4D97-AF65-F5344CB8AC3E}">
        <p14:creationId xmlns:p14="http://schemas.microsoft.com/office/powerpoint/2010/main" val="2411536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5408" y="1905000"/>
            <a:ext cx="7924800" cy="3243965"/>
          </a:xfrm>
          <a:prstGeom prst="rect">
            <a:avLst/>
          </a:prstGeom>
        </p:spPr>
        <p:txBody>
          <a:bodyPr wrap="square">
            <a:spAutoFit/>
          </a:bodyPr>
          <a:lstStyle/>
          <a:p>
            <a:pPr lvl="0" algn="ctr">
              <a:spcBef>
                <a:spcPct val="20000"/>
              </a:spcBef>
            </a:pPr>
            <a:r>
              <a:rPr lang="en-US" sz="3200" dirty="0">
                <a:solidFill>
                  <a:prstClr val="black"/>
                </a:solidFill>
              </a:rPr>
              <a:t> Edmunds.com performed a study,</a:t>
            </a:r>
          </a:p>
          <a:p>
            <a:pPr lvl="0" algn="ctr">
              <a:spcBef>
                <a:spcPct val="20000"/>
              </a:spcBef>
            </a:pPr>
            <a:r>
              <a:rPr lang="en-US" sz="3200" dirty="0">
                <a:solidFill>
                  <a:prstClr val="black"/>
                </a:solidFill>
              </a:rPr>
              <a:t>“Emissions Test: Car vs. Truck vs. Leaf Blower” </a:t>
            </a:r>
          </a:p>
          <a:p>
            <a:pPr lvl="0" algn="ctr">
              <a:spcBef>
                <a:spcPct val="20000"/>
              </a:spcBef>
            </a:pPr>
            <a:r>
              <a:rPr lang="en-US" sz="3200" dirty="0">
                <a:solidFill>
                  <a:srgbClr val="FF0000"/>
                </a:solidFill>
                <a:ea typeface="Calibri"/>
                <a:cs typeface="Times New Roman"/>
              </a:rPr>
              <a:t> </a:t>
            </a:r>
            <a:r>
              <a:rPr lang="en-US" sz="3200" u="sng" dirty="0">
                <a:solidFill>
                  <a:srgbClr val="0070C0"/>
                </a:solidFill>
                <a:ea typeface="Calibri"/>
                <a:cs typeface="Times New Roman"/>
                <a:hlinkClick r:id="rId2"/>
              </a:rPr>
              <a:t>http://www.edmunds.com/car-reviews/features/emissions-test-car-vs-truck-vs-leaf-blower.html</a:t>
            </a:r>
            <a:endParaRPr lang="en-US" dirty="0">
              <a:solidFill>
                <a:srgbClr val="0070C0"/>
              </a:solidFill>
            </a:endParaRPr>
          </a:p>
        </p:txBody>
      </p:sp>
    </p:spTree>
    <p:extLst>
      <p:ext uri="{BB962C8B-B14F-4D97-AF65-F5344CB8AC3E}">
        <p14:creationId xmlns:p14="http://schemas.microsoft.com/office/powerpoint/2010/main" val="35985787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228601"/>
            <a:ext cx="8591550" cy="609599"/>
          </a:xfrm>
        </p:spPr>
        <p:txBody>
          <a:bodyPr>
            <a:normAutofit fontScale="90000"/>
          </a:bodyPr>
          <a:lstStyle/>
          <a:p>
            <a:pPr algn="ctr"/>
            <a:r>
              <a:rPr lang="en-US" sz="4000" dirty="0" smtClean="0"/>
              <a:t>The Test</a:t>
            </a:r>
            <a:endParaRPr lang="en-US" sz="4000" dirty="0"/>
          </a:p>
        </p:txBody>
      </p:sp>
      <p:sp>
        <p:nvSpPr>
          <p:cNvPr id="3" name="Content Placeholder 2"/>
          <p:cNvSpPr>
            <a:spLocks noGrp="1"/>
          </p:cNvSpPr>
          <p:nvPr>
            <p:ph sz="quarter" idx="13"/>
          </p:nvPr>
        </p:nvSpPr>
        <p:spPr>
          <a:xfrm>
            <a:off x="274320" y="762000"/>
            <a:ext cx="8595360" cy="5715000"/>
          </a:xfrm>
        </p:spPr>
        <p:txBody>
          <a:bodyPr>
            <a:normAutofit/>
          </a:bodyPr>
          <a:lstStyle/>
          <a:p>
            <a:pPr marL="0" indent="0">
              <a:buNone/>
            </a:pPr>
            <a:r>
              <a:rPr lang="en-US" sz="2800" dirty="0" smtClean="0"/>
              <a:t>Compare exhaust emissions on different gasoline powered engines. </a:t>
            </a:r>
          </a:p>
          <a:p>
            <a:pPr lvl="4"/>
            <a:r>
              <a:rPr lang="en-US" sz="2400" dirty="0" smtClean="0"/>
              <a:t>2011 Ford Raptor Crew Cab - </a:t>
            </a:r>
            <a:r>
              <a:rPr lang="en-US" sz="2400" dirty="0"/>
              <a:t>411-horsepower 6.2-liter V8, weighs more than 6,200 pounds and has the aerodynamics of Mount Rushmore</a:t>
            </a:r>
            <a:r>
              <a:rPr lang="en-US" sz="2400" dirty="0" smtClean="0"/>
              <a:t>.</a:t>
            </a:r>
          </a:p>
          <a:p>
            <a:pPr lvl="4"/>
            <a:endParaRPr lang="en-US" dirty="0"/>
          </a:p>
          <a:p>
            <a:pPr lvl="4"/>
            <a:endParaRPr lang="en-US" dirty="0" smtClean="0"/>
          </a:p>
          <a:p>
            <a:pPr lvl="4"/>
            <a:endParaRPr lang="en-US" dirty="0"/>
          </a:p>
          <a:p>
            <a:pPr lvl="4"/>
            <a:endParaRPr lang="en-US" dirty="0" smtClean="0"/>
          </a:p>
          <a:p>
            <a:pPr lvl="4"/>
            <a:r>
              <a:rPr lang="en-US" sz="2400" dirty="0" smtClean="0"/>
              <a:t>2012 Fiat 500 - </a:t>
            </a:r>
            <a:r>
              <a:rPr lang="en-US" sz="2400" dirty="0"/>
              <a:t>The dollop-size Fiat weighs a mere 2,350 pounds and has a 1.4-liter four that generates less than one-fourth the amount of power as the Raptor.</a:t>
            </a:r>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1800" y="5257800"/>
            <a:ext cx="18288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00" y="2819400"/>
            <a:ext cx="1981200" cy="132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5400" y="2590800"/>
            <a:ext cx="2590800" cy="1554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8686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SOHO">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TM01790493[[fn=SOHO]]</Template>
  <TotalTime>2335</TotalTime>
  <Words>902</Words>
  <Application>Microsoft Office PowerPoint</Application>
  <PresentationFormat>On-screen Show (4:3)</PresentationFormat>
  <Paragraphs>119</Paragraphs>
  <Slides>22</Slides>
  <Notes>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Soho</vt:lpstr>
      <vt:lpstr>Reducing Greenhouse Gas Emissions by Reducing Two-stroke Leaf Blower Use on Campus </vt:lpstr>
      <vt:lpstr>PowerPoint Presentation</vt:lpstr>
      <vt:lpstr>The  project</vt:lpstr>
      <vt:lpstr>Background</vt:lpstr>
      <vt:lpstr>2 stroke blowers</vt:lpstr>
      <vt:lpstr>How can we reduce pollution and still do our jobs effectively?</vt:lpstr>
      <vt:lpstr>The majority of our routine leaf blowing can be done with battery powered leaf blowers. </vt:lpstr>
      <vt:lpstr>PowerPoint Presentation</vt:lpstr>
      <vt:lpstr>The Test</vt:lpstr>
      <vt:lpstr>Comparing emissions (cont’d)</vt:lpstr>
      <vt:lpstr>How they tested the equipment</vt:lpstr>
      <vt:lpstr>Results</vt:lpstr>
      <vt:lpstr>The Results</vt:lpstr>
      <vt:lpstr>The Results</vt:lpstr>
      <vt:lpstr>PowerPoint Presentation</vt:lpstr>
      <vt:lpstr>Options to reduce pollutants</vt:lpstr>
      <vt:lpstr>Comparing our most common blower PB265L to the battery powered Stihl BGA85</vt:lpstr>
      <vt:lpstr>Battery options – which batteries to use?</vt:lpstr>
      <vt:lpstr>Comparing blower &amp; battery weight options to the Stihl handheld BG86 (10.4lbs w fuel, 9.7lbs empty) </vt:lpstr>
      <vt:lpstr>Backpack Batteries</vt:lpstr>
      <vt:lpstr>Tracking emission reductions</vt:lpstr>
      <vt:lpstr>PowerPoint Presentation</vt:lpstr>
    </vt:vector>
  </TitlesOfParts>
  <Company>UC Santa Cruz</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Reducing Greenhouse Gas Emissions by Reducing Two-stroke Leaf Blowers on Campus </dc:title>
  <dc:creator>Dave Roe</dc:creator>
  <cp:lastModifiedBy>Dave Roe</cp:lastModifiedBy>
  <cp:revision>68</cp:revision>
  <cp:lastPrinted>2015-04-20T21:54:04Z</cp:lastPrinted>
  <dcterms:created xsi:type="dcterms:W3CDTF">2015-03-18T16:15:57Z</dcterms:created>
  <dcterms:modified xsi:type="dcterms:W3CDTF">2015-06-10T22:07:06Z</dcterms:modified>
</cp:coreProperties>
</file>